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Fira Mono Medium" panose="020B0609050000020004" pitchFamily="49" charset="0"/>
      <p:regular r:id="rId9"/>
    </p:embeddedFont>
    <p:embeddedFont>
      <p:font typeface="Fira Sans" panose="020B0503050000020004" pitchFamily="34" charset="0"/>
      <p:regular r:id="rId10"/>
      <p:bold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04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mailto:amritha.n_25cs@kgkite.ac.i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yasvanthkanna0202@gmail.com" TargetMode="External"/><Relationship Id="rId5" Type="http://schemas.openxmlformats.org/officeDocument/2006/relationships/hyperlink" Target="mailto:kmariandeepak@gmail.com" TargetMode="External"/><Relationship Id="rId4" Type="http://schemas.openxmlformats.org/officeDocument/2006/relationships/hyperlink" Target="mailto:jayanthadhithyaagr@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4665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SAR Earth Explorer Advanced: Unveiling Earth Processes</a:t>
            </a:r>
            <a:endParaRPr lang="en-US" sz="4450" dirty="0"/>
          </a:p>
        </p:txBody>
      </p:sp>
      <p:sp>
        <p:nvSpPr>
          <p:cNvPr id="4" name="Text 1"/>
          <p:cNvSpPr/>
          <p:nvPr/>
        </p:nvSpPr>
        <p:spPr>
          <a:xfrm>
            <a:off x="6280190" y="431315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A project developed for the NASA Space Apps Challenge 2023, leveraging Synthetic Aperture Radar (SAR) data for comprehensive monitoring of natural disasters and environmental changes, providing critical insights into Earth's dynamic processes.</a:t>
            </a:r>
            <a:endParaRPr lang="en-US" sz="1750" dirty="0"/>
          </a:p>
        </p:txBody>
      </p:sp>
      <p:sp>
        <p:nvSpPr>
          <p:cNvPr id="6" name="TextBox 5">
            <a:extLst>
              <a:ext uri="{FF2B5EF4-FFF2-40B4-BE49-F238E27FC236}">
                <a16:creationId xmlns:a16="http://schemas.microsoft.com/office/drawing/2014/main" id="{BF7E0DA3-FA36-8569-04F0-706353A40258}"/>
              </a:ext>
            </a:extLst>
          </p:cNvPr>
          <p:cNvSpPr txBox="1"/>
          <p:nvPr/>
        </p:nvSpPr>
        <p:spPr>
          <a:xfrm>
            <a:off x="6280190" y="6702136"/>
            <a:ext cx="6595075" cy="1200329"/>
          </a:xfrm>
          <a:prstGeom prst="rect">
            <a:avLst/>
          </a:prstGeom>
          <a:noFill/>
        </p:spPr>
        <p:txBody>
          <a:bodyPr wrap="none" rtlCol="0">
            <a:spAutoFit/>
          </a:bodyPr>
          <a:lstStyle/>
          <a:p>
            <a:r>
              <a:rPr lang="en-IN" dirty="0">
                <a:solidFill>
                  <a:schemeClr val="bg1"/>
                </a:solidFill>
              </a:rPr>
              <a:t>Team Lead: Jayanth </a:t>
            </a:r>
            <a:r>
              <a:rPr lang="en-IN" dirty="0" err="1">
                <a:solidFill>
                  <a:schemeClr val="bg1"/>
                </a:solidFill>
              </a:rPr>
              <a:t>Adhithyaa</a:t>
            </a:r>
            <a:r>
              <a:rPr lang="en-IN" dirty="0">
                <a:solidFill>
                  <a:schemeClr val="bg1"/>
                </a:solidFill>
              </a:rPr>
              <a:t> G R - </a:t>
            </a:r>
            <a:r>
              <a:rPr lang="en-IN" dirty="0">
                <a:solidFill>
                  <a:schemeClr val="bg1"/>
                </a:solidFill>
                <a:hlinkClick r:id="rId4"/>
              </a:rPr>
              <a:t>jayanthadhithyaagr@gmail.com</a:t>
            </a:r>
            <a:r>
              <a:rPr lang="en-IN" dirty="0">
                <a:solidFill>
                  <a:schemeClr val="bg1"/>
                </a:solidFill>
              </a:rPr>
              <a:t> </a:t>
            </a:r>
          </a:p>
          <a:p>
            <a:r>
              <a:rPr lang="en-IN" dirty="0">
                <a:solidFill>
                  <a:schemeClr val="bg1"/>
                </a:solidFill>
              </a:rPr>
              <a:t>Member 1: Deepak K M - </a:t>
            </a:r>
            <a:r>
              <a:rPr lang="en-IN" dirty="0">
                <a:solidFill>
                  <a:schemeClr val="bg1"/>
                </a:solidFill>
                <a:hlinkClick r:id="rId5"/>
              </a:rPr>
              <a:t>kmariandeepak@gmail.com</a:t>
            </a:r>
            <a:r>
              <a:rPr lang="en-IN" dirty="0">
                <a:solidFill>
                  <a:schemeClr val="bg1"/>
                </a:solidFill>
              </a:rPr>
              <a:t> </a:t>
            </a:r>
          </a:p>
          <a:p>
            <a:r>
              <a:rPr lang="en-IN" dirty="0">
                <a:solidFill>
                  <a:schemeClr val="bg1"/>
                </a:solidFill>
              </a:rPr>
              <a:t>Member 2: Yasvanth Kanna A - </a:t>
            </a:r>
            <a:r>
              <a:rPr lang="en-IN" dirty="0">
                <a:solidFill>
                  <a:schemeClr val="bg1"/>
                </a:solidFill>
                <a:hlinkClick r:id="rId6"/>
              </a:rPr>
              <a:t>yasvanthkanna0202@gmail.com</a:t>
            </a:r>
            <a:r>
              <a:rPr lang="en-IN" dirty="0">
                <a:solidFill>
                  <a:schemeClr val="bg1"/>
                </a:solidFill>
              </a:rPr>
              <a:t> </a:t>
            </a:r>
          </a:p>
          <a:p>
            <a:r>
              <a:rPr lang="en-IN" dirty="0">
                <a:solidFill>
                  <a:schemeClr val="bg1"/>
                </a:solidFill>
              </a:rPr>
              <a:t>Member 3: Amritha N - </a:t>
            </a:r>
            <a:r>
              <a:rPr lang="en-IN" dirty="0">
                <a:solidFill>
                  <a:schemeClr val="bg1"/>
                </a:solidFill>
                <a:hlinkClick r:id="rId7"/>
              </a:rPr>
              <a:t>amritha.n_25cs@kgkite.ac.in</a:t>
            </a:r>
            <a:r>
              <a:rPr lang="en-IN" dirty="0">
                <a:solidFill>
                  <a:schemeClr val="bg1"/>
                </a:solidFill>
              </a:rPr>
              <a:t> </a:t>
            </a:r>
          </a:p>
        </p:txBody>
      </p:sp>
      <p:sp>
        <p:nvSpPr>
          <p:cNvPr id="7" name="TextBox 6">
            <a:extLst>
              <a:ext uri="{FF2B5EF4-FFF2-40B4-BE49-F238E27FC236}">
                <a16:creationId xmlns:a16="http://schemas.microsoft.com/office/drawing/2014/main" id="{F9243FE0-A224-D73D-1BBA-D8BFBFFBB069}"/>
              </a:ext>
            </a:extLst>
          </p:cNvPr>
          <p:cNvSpPr txBox="1"/>
          <p:nvPr/>
        </p:nvSpPr>
        <p:spPr>
          <a:xfrm>
            <a:off x="6280190" y="6240471"/>
            <a:ext cx="1579150" cy="461665"/>
          </a:xfrm>
          <a:prstGeom prst="rect">
            <a:avLst/>
          </a:prstGeom>
          <a:noFill/>
        </p:spPr>
        <p:txBody>
          <a:bodyPr wrap="none" rtlCol="0">
            <a:spAutoFit/>
          </a:bodyPr>
          <a:lstStyle/>
          <a:p>
            <a:r>
              <a:rPr lang="en-US" sz="2400" b="1" dirty="0">
                <a:solidFill>
                  <a:schemeClr val="bg1"/>
                </a:solidFill>
              </a:rPr>
              <a:t>Team 0Day</a:t>
            </a:r>
            <a:endParaRPr lang="en-IN" sz="2400" b="1" dirty="0">
              <a:solidFill>
                <a:schemeClr val="bg1"/>
              </a:solidFill>
            </a:endParaRPr>
          </a:p>
        </p:txBody>
      </p:sp>
      <p:sp>
        <p:nvSpPr>
          <p:cNvPr id="8" name="Rectangle 7">
            <a:extLst>
              <a:ext uri="{FF2B5EF4-FFF2-40B4-BE49-F238E27FC236}">
                <a16:creationId xmlns:a16="http://schemas.microsoft.com/office/drawing/2014/main" id="{BA637ED6-3411-12BE-7877-5DE1DA4135D5}"/>
              </a:ext>
            </a:extLst>
          </p:cNvPr>
          <p:cNvSpPr/>
          <p:nvPr/>
        </p:nvSpPr>
        <p:spPr>
          <a:xfrm>
            <a:off x="12749645" y="7523018"/>
            <a:ext cx="1880755" cy="70658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1181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SAR Earth Explorer Advanced</a:t>
            </a:r>
            <a:endParaRPr lang="en-US" sz="4450" dirty="0"/>
          </a:p>
        </p:txBody>
      </p:sp>
      <p:sp>
        <p:nvSpPr>
          <p:cNvPr id="4" name="Text 1"/>
          <p:cNvSpPr/>
          <p:nvPr/>
        </p:nvSpPr>
        <p:spPr>
          <a:xfrm>
            <a:off x="793790" y="2969538"/>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BF3FA"/>
                </a:solidFill>
                <a:latin typeface="Fira Mono Medium" pitchFamily="34" charset="0"/>
                <a:ea typeface="Fira Mono Medium" pitchFamily="34" charset="-122"/>
                <a:cs typeface="Fira Mono Medium" pitchFamily="34" charset="-120"/>
              </a:rPr>
              <a:t>What it Does</a:t>
            </a:r>
            <a:endParaRPr lang="en-US" sz="3550" dirty="0"/>
          </a:p>
        </p:txBody>
      </p:sp>
      <p:sp>
        <p:nvSpPr>
          <p:cNvPr id="5" name="Text 2"/>
          <p:cNvSpPr/>
          <p:nvPr/>
        </p:nvSpPr>
        <p:spPr>
          <a:xfrm>
            <a:off x="793790" y="3876675"/>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Fira Sans" pitchFamily="34" charset="0"/>
                <a:ea typeface="Fira Sans" pitchFamily="34" charset="-122"/>
                <a:cs typeface="Fira Sans" pitchFamily="34" charset="-120"/>
              </a:rPr>
              <a:t>Real-time Flood Monitoring:</a:t>
            </a:r>
            <a:r>
              <a:rPr lang="en-US" sz="1750" dirty="0">
                <a:solidFill>
                  <a:srgbClr val="E0D6DE"/>
                </a:solidFill>
                <a:latin typeface="Fira Sans" pitchFamily="34" charset="0"/>
                <a:ea typeface="Fira Sans" pitchFamily="34" charset="-122"/>
                <a:cs typeface="Fira Sans" pitchFamily="34" charset="-120"/>
              </a:rPr>
              <a:t> Detects flood extent and depth using SAR imagery.</a:t>
            </a:r>
            <a:endParaRPr lang="en-US" sz="1750" dirty="0"/>
          </a:p>
        </p:txBody>
      </p:sp>
      <p:sp>
        <p:nvSpPr>
          <p:cNvPr id="6" name="Text 3"/>
          <p:cNvSpPr/>
          <p:nvPr/>
        </p:nvSpPr>
        <p:spPr>
          <a:xfrm>
            <a:off x="793790" y="4681776"/>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Fira Sans" pitchFamily="34" charset="0"/>
                <a:ea typeface="Fira Sans" pitchFamily="34" charset="-122"/>
                <a:cs typeface="Fira Sans" pitchFamily="34" charset="-120"/>
              </a:rPr>
              <a:t>Landslide Risk Assessment:</a:t>
            </a:r>
            <a:r>
              <a:rPr lang="en-US" sz="1750" dirty="0">
                <a:solidFill>
                  <a:srgbClr val="E0D6DE"/>
                </a:solidFill>
                <a:latin typeface="Fira Sans" pitchFamily="34" charset="0"/>
                <a:ea typeface="Fira Sans" pitchFamily="34" charset="-122"/>
                <a:cs typeface="Fira Sans" pitchFamily="34" charset="-120"/>
              </a:rPr>
              <a:t> Identifies vulnerable areas based on subtle ground deformation.</a:t>
            </a:r>
            <a:endParaRPr lang="en-US" sz="1750" dirty="0"/>
          </a:p>
        </p:txBody>
      </p:sp>
      <p:sp>
        <p:nvSpPr>
          <p:cNvPr id="7" name="Text 4"/>
          <p:cNvSpPr/>
          <p:nvPr/>
        </p:nvSpPr>
        <p:spPr>
          <a:xfrm>
            <a:off x="793790" y="5486876"/>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Fira Sans" pitchFamily="34" charset="0"/>
                <a:ea typeface="Fira Sans" pitchFamily="34" charset="-122"/>
                <a:cs typeface="Fira Sans" pitchFamily="34" charset="-120"/>
              </a:rPr>
              <a:t>Interactive Data Visualization:</a:t>
            </a:r>
            <a:r>
              <a:rPr lang="en-US" sz="1750" dirty="0">
                <a:solidFill>
                  <a:srgbClr val="E0D6DE"/>
                </a:solidFill>
                <a:latin typeface="Fira Sans" pitchFamily="34" charset="0"/>
                <a:ea typeface="Fira Sans" pitchFamily="34" charset="-122"/>
                <a:cs typeface="Fira Sans" pitchFamily="34" charset="-120"/>
              </a:rPr>
              <a:t> Provides user-friendly maps, 3D models, and time-series analysis.</a:t>
            </a:r>
            <a:endParaRPr lang="en-US" sz="1750" dirty="0"/>
          </a:p>
        </p:txBody>
      </p:sp>
      <p:sp>
        <p:nvSpPr>
          <p:cNvPr id="8" name="Text 5"/>
          <p:cNvSpPr/>
          <p:nvPr/>
        </p:nvSpPr>
        <p:spPr>
          <a:xfrm>
            <a:off x="793790" y="6291977"/>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Fira Sans" pitchFamily="34" charset="0"/>
                <a:ea typeface="Fira Sans" pitchFamily="34" charset="-122"/>
                <a:cs typeface="Fira Sans" pitchFamily="34" charset="-120"/>
              </a:rPr>
              <a:t>AI-Powered Analysis:</a:t>
            </a:r>
            <a:r>
              <a:rPr lang="en-US" sz="1750" dirty="0">
                <a:solidFill>
                  <a:srgbClr val="E0D6DE"/>
                </a:solidFill>
                <a:latin typeface="Fira Sans" pitchFamily="34" charset="0"/>
                <a:ea typeface="Fira Sans" pitchFamily="34" charset="-122"/>
                <a:cs typeface="Fira Sans" pitchFamily="34" charset="-120"/>
              </a:rPr>
              <a:t> Automates pattern recognition, anomaly detection, and predictive modeling.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7914" y="794623"/>
            <a:ext cx="7780973" cy="1217057"/>
          </a:xfrm>
          <a:prstGeom prst="rect">
            <a:avLst/>
          </a:prstGeom>
          <a:noFill/>
          <a:ln/>
        </p:spPr>
        <p:txBody>
          <a:bodyPr wrap="square" lIns="0" tIns="0" rIns="0" bIns="0" rtlCol="0" anchor="t"/>
          <a:lstStyle/>
          <a:p>
            <a:pPr marL="0" indent="0" algn="l">
              <a:lnSpc>
                <a:spcPts val="4750"/>
              </a:lnSpc>
              <a:buNone/>
            </a:pPr>
            <a:r>
              <a:rPr lang="en-US" sz="3800" dirty="0">
                <a:solidFill>
                  <a:srgbClr val="FBF3FA"/>
                </a:solidFill>
                <a:latin typeface="Fira Mono Medium" pitchFamily="34" charset="0"/>
                <a:ea typeface="Fira Mono Medium" pitchFamily="34" charset="-122"/>
                <a:cs typeface="Fira Mono Medium" pitchFamily="34" charset="-120"/>
              </a:rPr>
              <a:t>SAR Earth Explorer Advanced: How It Works</a:t>
            </a:r>
            <a:endParaRPr lang="en-US" sz="3800" dirty="0"/>
          </a:p>
        </p:txBody>
      </p:sp>
      <p:sp>
        <p:nvSpPr>
          <p:cNvPr id="4" name="Shape 1"/>
          <p:cNvSpPr/>
          <p:nvPr/>
        </p:nvSpPr>
        <p:spPr>
          <a:xfrm>
            <a:off x="6167914" y="2303740"/>
            <a:ext cx="3793093" cy="1783437"/>
          </a:xfrm>
          <a:prstGeom prst="roundRect">
            <a:avLst>
              <a:gd name="adj" fmla="val 6153"/>
            </a:avLst>
          </a:prstGeom>
          <a:solidFill>
            <a:srgbClr val="0F0F10"/>
          </a:solidFill>
          <a:ln w="22860">
            <a:solidFill>
              <a:srgbClr val="474748"/>
            </a:solidFill>
            <a:prstDash val="solid"/>
          </a:ln>
        </p:spPr>
      </p:sp>
      <p:sp>
        <p:nvSpPr>
          <p:cNvPr id="5" name="Shape 2"/>
          <p:cNvSpPr/>
          <p:nvPr/>
        </p:nvSpPr>
        <p:spPr>
          <a:xfrm>
            <a:off x="6145054" y="2303740"/>
            <a:ext cx="91440" cy="1783437"/>
          </a:xfrm>
          <a:prstGeom prst="roundRect">
            <a:avLst>
              <a:gd name="adj" fmla="val 31944"/>
            </a:avLst>
          </a:prstGeom>
          <a:solidFill>
            <a:srgbClr val="FF6BD8"/>
          </a:solidFill>
          <a:ln/>
        </p:spPr>
      </p:sp>
      <p:sp>
        <p:nvSpPr>
          <p:cNvPr id="6" name="Text 3"/>
          <p:cNvSpPr/>
          <p:nvPr/>
        </p:nvSpPr>
        <p:spPr>
          <a:xfrm>
            <a:off x="6454021" y="2521268"/>
            <a:ext cx="3289459" cy="608409"/>
          </a:xfrm>
          <a:prstGeom prst="rect">
            <a:avLst/>
          </a:prstGeom>
          <a:noFill/>
          <a:ln/>
        </p:spPr>
        <p:txBody>
          <a:bodyPr wrap="square" lIns="0" tIns="0" rIns="0" bIns="0" rtlCol="0" anchor="t"/>
          <a:lstStyle/>
          <a:p>
            <a:pPr marL="0" indent="0" algn="l">
              <a:lnSpc>
                <a:spcPts val="2350"/>
              </a:lnSpc>
              <a:buNone/>
            </a:pPr>
            <a:r>
              <a:rPr lang="en-US" sz="1900" dirty="0">
                <a:solidFill>
                  <a:srgbClr val="E0D6DE"/>
                </a:solidFill>
                <a:latin typeface="Fira Mono Medium" pitchFamily="34" charset="0"/>
                <a:ea typeface="Fira Mono Medium" pitchFamily="34" charset="-122"/>
                <a:cs typeface="Fira Mono Medium" pitchFamily="34" charset="-120"/>
              </a:rPr>
              <a:t>Data Processing Pipeline</a:t>
            </a:r>
            <a:endParaRPr lang="en-US" sz="1900" dirty="0"/>
          </a:p>
        </p:txBody>
      </p:sp>
      <p:sp>
        <p:nvSpPr>
          <p:cNvPr id="7" name="Text 4"/>
          <p:cNvSpPr/>
          <p:nvPr/>
        </p:nvSpPr>
        <p:spPr>
          <a:xfrm>
            <a:off x="6454021" y="3246477"/>
            <a:ext cx="3289459" cy="623173"/>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Efficiently manages SAR data from acquisition to analysis.</a:t>
            </a:r>
            <a:endParaRPr lang="en-US" sz="1500" dirty="0"/>
          </a:p>
        </p:txBody>
      </p:sp>
      <p:sp>
        <p:nvSpPr>
          <p:cNvPr id="8" name="Shape 5"/>
          <p:cNvSpPr/>
          <p:nvPr/>
        </p:nvSpPr>
        <p:spPr>
          <a:xfrm>
            <a:off x="10155674" y="2303740"/>
            <a:ext cx="3793212" cy="1783437"/>
          </a:xfrm>
          <a:prstGeom prst="roundRect">
            <a:avLst>
              <a:gd name="adj" fmla="val 6153"/>
            </a:avLst>
          </a:prstGeom>
          <a:solidFill>
            <a:srgbClr val="0F0F10"/>
          </a:solidFill>
          <a:ln w="22860">
            <a:solidFill>
              <a:srgbClr val="474748"/>
            </a:solidFill>
            <a:prstDash val="solid"/>
          </a:ln>
        </p:spPr>
      </p:sp>
      <p:sp>
        <p:nvSpPr>
          <p:cNvPr id="9" name="Shape 6"/>
          <p:cNvSpPr/>
          <p:nvPr/>
        </p:nvSpPr>
        <p:spPr>
          <a:xfrm>
            <a:off x="10132814" y="2303740"/>
            <a:ext cx="91440" cy="1783437"/>
          </a:xfrm>
          <a:prstGeom prst="roundRect">
            <a:avLst>
              <a:gd name="adj" fmla="val 31944"/>
            </a:avLst>
          </a:prstGeom>
          <a:solidFill>
            <a:srgbClr val="FF6BD8"/>
          </a:solidFill>
          <a:ln/>
        </p:spPr>
      </p:sp>
      <p:sp>
        <p:nvSpPr>
          <p:cNvPr id="10" name="Text 7"/>
          <p:cNvSpPr/>
          <p:nvPr/>
        </p:nvSpPr>
        <p:spPr>
          <a:xfrm>
            <a:off x="10441781" y="2521268"/>
            <a:ext cx="3289578" cy="608409"/>
          </a:xfrm>
          <a:prstGeom prst="rect">
            <a:avLst/>
          </a:prstGeom>
          <a:noFill/>
          <a:ln/>
        </p:spPr>
        <p:txBody>
          <a:bodyPr wrap="square" lIns="0" tIns="0" rIns="0" bIns="0" rtlCol="0" anchor="t"/>
          <a:lstStyle/>
          <a:p>
            <a:pPr marL="0" indent="0" algn="l">
              <a:lnSpc>
                <a:spcPts val="2350"/>
              </a:lnSpc>
              <a:buNone/>
            </a:pPr>
            <a:r>
              <a:rPr lang="en-US" sz="1900" dirty="0">
                <a:solidFill>
                  <a:srgbClr val="E0D6DE"/>
                </a:solidFill>
                <a:latin typeface="Fira Mono Medium" pitchFamily="34" charset="0"/>
                <a:ea typeface="Fira Mono Medium" pitchFamily="34" charset="-122"/>
                <a:cs typeface="Fira Mono Medium" pitchFamily="34" charset="-120"/>
              </a:rPr>
              <a:t>Multi-temporal Analysis</a:t>
            </a:r>
            <a:endParaRPr lang="en-US" sz="1900" dirty="0"/>
          </a:p>
        </p:txBody>
      </p:sp>
      <p:sp>
        <p:nvSpPr>
          <p:cNvPr id="11" name="Text 8"/>
          <p:cNvSpPr/>
          <p:nvPr/>
        </p:nvSpPr>
        <p:spPr>
          <a:xfrm>
            <a:off x="10441781" y="3246477"/>
            <a:ext cx="3289578" cy="623173"/>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Compares SAR images over time to detect subtle surface changes.</a:t>
            </a:r>
            <a:endParaRPr lang="en-US" sz="1500" dirty="0"/>
          </a:p>
        </p:txBody>
      </p:sp>
      <p:sp>
        <p:nvSpPr>
          <p:cNvPr id="12" name="Shape 9"/>
          <p:cNvSpPr/>
          <p:nvPr/>
        </p:nvSpPr>
        <p:spPr>
          <a:xfrm>
            <a:off x="6167914" y="4281845"/>
            <a:ext cx="3793093" cy="1479233"/>
          </a:xfrm>
          <a:prstGeom prst="roundRect">
            <a:avLst>
              <a:gd name="adj" fmla="val 7418"/>
            </a:avLst>
          </a:prstGeom>
          <a:solidFill>
            <a:srgbClr val="0F0F10"/>
          </a:solidFill>
          <a:ln w="22860">
            <a:solidFill>
              <a:srgbClr val="474748"/>
            </a:solidFill>
            <a:prstDash val="solid"/>
          </a:ln>
        </p:spPr>
      </p:sp>
      <p:sp>
        <p:nvSpPr>
          <p:cNvPr id="13" name="Shape 10"/>
          <p:cNvSpPr/>
          <p:nvPr/>
        </p:nvSpPr>
        <p:spPr>
          <a:xfrm>
            <a:off x="6145054" y="4281845"/>
            <a:ext cx="91440" cy="1479233"/>
          </a:xfrm>
          <a:prstGeom prst="roundRect">
            <a:avLst>
              <a:gd name="adj" fmla="val 31944"/>
            </a:avLst>
          </a:prstGeom>
          <a:solidFill>
            <a:srgbClr val="FF6BD8"/>
          </a:solidFill>
          <a:ln/>
        </p:spPr>
      </p:sp>
      <p:sp>
        <p:nvSpPr>
          <p:cNvPr id="14" name="Text 11"/>
          <p:cNvSpPr/>
          <p:nvPr/>
        </p:nvSpPr>
        <p:spPr>
          <a:xfrm>
            <a:off x="6454021" y="4499372"/>
            <a:ext cx="3066455" cy="304205"/>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Fira Mono Medium" pitchFamily="34" charset="0"/>
                <a:ea typeface="Fira Mono Medium" pitchFamily="34" charset="-122"/>
                <a:cs typeface="Fira Mono Medium" pitchFamily="34" charset="-120"/>
              </a:rPr>
              <a:t>Polarization Analysis</a:t>
            </a:r>
            <a:endParaRPr lang="en-US" sz="1900" dirty="0"/>
          </a:p>
        </p:txBody>
      </p:sp>
      <p:sp>
        <p:nvSpPr>
          <p:cNvPr id="15" name="Text 12"/>
          <p:cNvSpPr/>
          <p:nvPr/>
        </p:nvSpPr>
        <p:spPr>
          <a:xfrm>
            <a:off x="6454021" y="4920377"/>
            <a:ext cx="3289459" cy="623173"/>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Exploits SAR polarizations to characterize surface features.</a:t>
            </a:r>
            <a:endParaRPr lang="en-US" sz="1500" dirty="0"/>
          </a:p>
        </p:txBody>
      </p:sp>
      <p:sp>
        <p:nvSpPr>
          <p:cNvPr id="16" name="Shape 13"/>
          <p:cNvSpPr/>
          <p:nvPr/>
        </p:nvSpPr>
        <p:spPr>
          <a:xfrm>
            <a:off x="10155674" y="4281845"/>
            <a:ext cx="3793212" cy="1479233"/>
          </a:xfrm>
          <a:prstGeom prst="roundRect">
            <a:avLst>
              <a:gd name="adj" fmla="val 7418"/>
            </a:avLst>
          </a:prstGeom>
          <a:solidFill>
            <a:srgbClr val="0F0F10"/>
          </a:solidFill>
          <a:ln w="22860">
            <a:solidFill>
              <a:srgbClr val="474748"/>
            </a:solidFill>
            <a:prstDash val="solid"/>
          </a:ln>
        </p:spPr>
      </p:sp>
      <p:sp>
        <p:nvSpPr>
          <p:cNvPr id="17" name="Shape 14"/>
          <p:cNvSpPr/>
          <p:nvPr/>
        </p:nvSpPr>
        <p:spPr>
          <a:xfrm>
            <a:off x="10132814" y="4281845"/>
            <a:ext cx="91440" cy="1479233"/>
          </a:xfrm>
          <a:prstGeom prst="roundRect">
            <a:avLst>
              <a:gd name="adj" fmla="val 31944"/>
            </a:avLst>
          </a:prstGeom>
          <a:solidFill>
            <a:srgbClr val="FF6BD8"/>
          </a:solidFill>
          <a:ln/>
        </p:spPr>
      </p:sp>
      <p:sp>
        <p:nvSpPr>
          <p:cNvPr id="18" name="Text 15"/>
          <p:cNvSpPr/>
          <p:nvPr/>
        </p:nvSpPr>
        <p:spPr>
          <a:xfrm>
            <a:off x="10441781" y="4499372"/>
            <a:ext cx="2434114" cy="304205"/>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Fira Mono Medium" pitchFamily="34" charset="0"/>
                <a:ea typeface="Fira Mono Medium" pitchFamily="34" charset="-122"/>
                <a:cs typeface="Fira Mono Medium" pitchFamily="34" charset="-120"/>
              </a:rPr>
              <a:t>3D Visualization</a:t>
            </a:r>
            <a:endParaRPr lang="en-US" sz="1900" dirty="0"/>
          </a:p>
        </p:txBody>
      </p:sp>
      <p:sp>
        <p:nvSpPr>
          <p:cNvPr id="19" name="Text 16"/>
          <p:cNvSpPr/>
          <p:nvPr/>
        </p:nvSpPr>
        <p:spPr>
          <a:xfrm>
            <a:off x="10441781" y="4920377"/>
            <a:ext cx="3289578" cy="623173"/>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Renders complex SAR data into intuitive 3D models.</a:t>
            </a:r>
            <a:endParaRPr lang="en-US" sz="1500" dirty="0"/>
          </a:p>
        </p:txBody>
      </p:sp>
      <p:sp>
        <p:nvSpPr>
          <p:cNvPr id="20" name="Shape 17"/>
          <p:cNvSpPr/>
          <p:nvPr/>
        </p:nvSpPr>
        <p:spPr>
          <a:xfrm>
            <a:off x="6167914" y="5955744"/>
            <a:ext cx="3793093" cy="1479233"/>
          </a:xfrm>
          <a:prstGeom prst="roundRect">
            <a:avLst>
              <a:gd name="adj" fmla="val 7418"/>
            </a:avLst>
          </a:prstGeom>
          <a:solidFill>
            <a:srgbClr val="0F0F10"/>
          </a:solidFill>
          <a:ln w="22860">
            <a:solidFill>
              <a:srgbClr val="474748"/>
            </a:solidFill>
            <a:prstDash val="solid"/>
          </a:ln>
        </p:spPr>
      </p:sp>
      <p:sp>
        <p:nvSpPr>
          <p:cNvPr id="21" name="Shape 18"/>
          <p:cNvSpPr/>
          <p:nvPr/>
        </p:nvSpPr>
        <p:spPr>
          <a:xfrm>
            <a:off x="6145054" y="5955744"/>
            <a:ext cx="91440" cy="1479233"/>
          </a:xfrm>
          <a:prstGeom prst="roundRect">
            <a:avLst>
              <a:gd name="adj" fmla="val 31944"/>
            </a:avLst>
          </a:prstGeom>
          <a:solidFill>
            <a:srgbClr val="FF6BD8"/>
          </a:solidFill>
          <a:ln/>
        </p:spPr>
      </p:sp>
      <p:sp>
        <p:nvSpPr>
          <p:cNvPr id="22" name="Text 19"/>
          <p:cNvSpPr/>
          <p:nvPr/>
        </p:nvSpPr>
        <p:spPr>
          <a:xfrm>
            <a:off x="6454021" y="6173272"/>
            <a:ext cx="2434114" cy="304205"/>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Fira Mono Medium" pitchFamily="34" charset="0"/>
                <a:ea typeface="Fira Mono Medium" pitchFamily="34" charset="-122"/>
                <a:cs typeface="Fira Mono Medium" pitchFamily="34" charset="-120"/>
              </a:rPr>
              <a:t>Risk Scoring</a:t>
            </a:r>
            <a:endParaRPr lang="en-US" sz="1900" dirty="0"/>
          </a:p>
        </p:txBody>
      </p:sp>
      <p:sp>
        <p:nvSpPr>
          <p:cNvPr id="23" name="Text 20"/>
          <p:cNvSpPr/>
          <p:nvPr/>
        </p:nvSpPr>
        <p:spPr>
          <a:xfrm>
            <a:off x="6454021" y="6594277"/>
            <a:ext cx="3289459" cy="623173"/>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D6DE"/>
                </a:solidFill>
                <a:latin typeface="Fira Sans" pitchFamily="34" charset="0"/>
                <a:ea typeface="Fira Sans" pitchFamily="34" charset="-122"/>
                <a:cs typeface="Fira Sans" pitchFamily="34" charset="-120"/>
              </a:rPr>
              <a:t>Assigns quantitative risk scores to identified hazards.</a:t>
            </a:r>
            <a:endParaRPr lang="en-US" sz="1500" dirty="0"/>
          </a:p>
        </p:txBody>
      </p:sp>
      <p:sp>
        <p:nvSpPr>
          <p:cNvPr id="24" name="Rectangle 23">
            <a:extLst>
              <a:ext uri="{FF2B5EF4-FFF2-40B4-BE49-F238E27FC236}">
                <a16:creationId xmlns:a16="http://schemas.microsoft.com/office/drawing/2014/main" id="{A5D4940D-4620-4028-E90B-A275699E299B}"/>
              </a:ext>
            </a:extLst>
          </p:cNvPr>
          <p:cNvSpPr/>
          <p:nvPr/>
        </p:nvSpPr>
        <p:spPr>
          <a:xfrm>
            <a:off x="12749645" y="7523018"/>
            <a:ext cx="1880755" cy="70658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9486" y="590669"/>
            <a:ext cx="7845028" cy="1159907"/>
          </a:xfrm>
          <a:prstGeom prst="rect">
            <a:avLst/>
          </a:prstGeom>
          <a:noFill/>
          <a:ln/>
        </p:spPr>
        <p:txBody>
          <a:bodyPr wrap="square" lIns="0" tIns="0" rIns="0" bIns="0" rtlCol="0" anchor="t"/>
          <a:lstStyle/>
          <a:p>
            <a:pPr marL="0" indent="0" algn="l">
              <a:lnSpc>
                <a:spcPts val="4550"/>
              </a:lnSpc>
              <a:buNone/>
            </a:pPr>
            <a:r>
              <a:rPr lang="en-US" sz="3650" dirty="0">
                <a:solidFill>
                  <a:srgbClr val="FBF3FA"/>
                </a:solidFill>
                <a:latin typeface="Fira Mono Medium" pitchFamily="34" charset="0"/>
                <a:ea typeface="Fira Mono Medium" pitchFamily="34" charset="-122"/>
                <a:cs typeface="Fira Mono Medium" pitchFamily="34" charset="-120"/>
              </a:rPr>
              <a:t>SAR Earth Explorer Advanced: Technology Stack</a:t>
            </a:r>
            <a:endParaRPr lang="en-US" sz="3650" dirty="0"/>
          </a:p>
        </p:txBody>
      </p:sp>
      <p:sp>
        <p:nvSpPr>
          <p:cNvPr id="4" name="Shape 1"/>
          <p:cNvSpPr/>
          <p:nvPr/>
        </p:nvSpPr>
        <p:spPr>
          <a:xfrm>
            <a:off x="649486" y="2028944"/>
            <a:ext cx="7845028" cy="1411843"/>
          </a:xfrm>
          <a:prstGeom prst="roundRect">
            <a:avLst>
              <a:gd name="adj" fmla="val 1972"/>
            </a:avLst>
          </a:prstGeom>
          <a:solidFill>
            <a:srgbClr val="0F0F10"/>
          </a:solidFill>
          <a:ln w="22860">
            <a:solidFill>
              <a:srgbClr val="474748"/>
            </a:solidFill>
            <a:prstDash val="solid"/>
          </a:ln>
        </p:spPr>
      </p:sp>
      <p:sp>
        <p:nvSpPr>
          <p:cNvPr id="5" name="Shape 2"/>
          <p:cNvSpPr/>
          <p:nvPr/>
        </p:nvSpPr>
        <p:spPr>
          <a:xfrm>
            <a:off x="672346" y="2051804"/>
            <a:ext cx="742236" cy="1366123"/>
          </a:xfrm>
          <a:prstGeom prst="roundRect">
            <a:avLst>
              <a:gd name="adj" fmla="val 55"/>
            </a:avLst>
          </a:prstGeom>
          <a:solidFill>
            <a:srgbClr val="2E2E2F"/>
          </a:solidFill>
          <a:ln/>
        </p:spPr>
      </p:sp>
      <p:pic>
        <p:nvPicPr>
          <p:cNvPr id="6" name="Image 1" descr="preencoded.png"/>
          <p:cNvPicPr>
            <a:picLocks noChangeAspect="1"/>
          </p:cNvPicPr>
          <p:nvPr/>
        </p:nvPicPr>
        <p:blipFill>
          <a:blip r:embed="rId4"/>
          <a:stretch>
            <a:fillRect/>
          </a:stretch>
        </p:blipFill>
        <p:spPr>
          <a:xfrm>
            <a:off x="904280" y="2560915"/>
            <a:ext cx="278368" cy="347901"/>
          </a:xfrm>
          <a:prstGeom prst="rect">
            <a:avLst/>
          </a:prstGeom>
        </p:spPr>
      </p:pic>
      <p:sp>
        <p:nvSpPr>
          <p:cNvPr id="7" name="Text 3"/>
          <p:cNvSpPr/>
          <p:nvPr/>
        </p:nvSpPr>
        <p:spPr>
          <a:xfrm>
            <a:off x="1600081" y="2237303"/>
            <a:ext cx="2783205" cy="289917"/>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Fira Mono Medium" pitchFamily="34" charset="0"/>
                <a:ea typeface="Fira Mono Medium" pitchFamily="34" charset="-122"/>
                <a:cs typeface="Fira Mono Medium" pitchFamily="34" charset="-120"/>
              </a:rPr>
              <a:t>Frontend Development</a:t>
            </a:r>
            <a:endParaRPr lang="en-US" sz="1800" dirty="0"/>
          </a:p>
        </p:txBody>
      </p:sp>
      <p:sp>
        <p:nvSpPr>
          <p:cNvPr id="8" name="Text 4"/>
          <p:cNvSpPr/>
          <p:nvPr/>
        </p:nvSpPr>
        <p:spPr>
          <a:xfrm>
            <a:off x="1600081" y="2638544"/>
            <a:ext cx="6871573" cy="593884"/>
          </a:xfrm>
          <a:prstGeom prst="rect">
            <a:avLst/>
          </a:prstGeom>
          <a:noFill/>
          <a:ln/>
        </p:spPr>
        <p:txBody>
          <a:bodyPr wrap="square" lIns="0" tIns="0" rIns="0" bIns="0" rtlCol="0" anchor="t"/>
          <a:lstStyle/>
          <a:p>
            <a:pPr marL="0" indent="0" algn="l">
              <a:lnSpc>
                <a:spcPts val="2300"/>
              </a:lnSpc>
              <a:buNone/>
            </a:pPr>
            <a:r>
              <a:rPr lang="en-US" sz="1450" dirty="0">
                <a:solidFill>
                  <a:srgbClr val="E0D6DE"/>
                </a:solidFill>
                <a:latin typeface="Fira Sans" pitchFamily="34" charset="0"/>
                <a:ea typeface="Fira Sans" pitchFamily="34" charset="-122"/>
                <a:cs typeface="Fira Sans" pitchFamily="34" charset="-120"/>
              </a:rPr>
              <a:t>Built with </a:t>
            </a:r>
            <a:r>
              <a:rPr lang="en-US" sz="1450" b="1" dirty="0">
                <a:solidFill>
                  <a:srgbClr val="E0D6DE"/>
                </a:solidFill>
                <a:latin typeface="Fira Sans" pitchFamily="34" charset="0"/>
                <a:ea typeface="Fira Sans" pitchFamily="34" charset="-122"/>
                <a:cs typeface="Fira Sans" pitchFamily="34" charset="-120"/>
              </a:rPr>
              <a:t>React 18</a:t>
            </a:r>
            <a:r>
              <a:rPr lang="en-US" sz="1450" dirty="0">
                <a:solidFill>
                  <a:srgbClr val="E0D6DE"/>
                </a:solidFill>
                <a:latin typeface="Fira Sans" pitchFamily="34" charset="0"/>
                <a:ea typeface="Fira Sans" pitchFamily="34" charset="-122"/>
                <a:cs typeface="Fira Sans" pitchFamily="34" charset="-120"/>
              </a:rPr>
              <a:t>, </a:t>
            </a:r>
            <a:r>
              <a:rPr lang="en-US" sz="1450" b="1" dirty="0">
                <a:solidFill>
                  <a:srgbClr val="E0D6DE"/>
                </a:solidFill>
                <a:latin typeface="Fira Sans" pitchFamily="34" charset="0"/>
                <a:ea typeface="Fira Sans" pitchFamily="34" charset="-122"/>
                <a:cs typeface="Fira Sans" pitchFamily="34" charset="-120"/>
              </a:rPr>
              <a:t>React Router DOM</a:t>
            </a:r>
            <a:r>
              <a:rPr lang="en-US" sz="1450" dirty="0">
                <a:solidFill>
                  <a:srgbClr val="E0D6DE"/>
                </a:solidFill>
                <a:latin typeface="Fira Sans" pitchFamily="34" charset="0"/>
                <a:ea typeface="Fira Sans" pitchFamily="34" charset="-122"/>
                <a:cs typeface="Fira Sans" pitchFamily="34" charset="-120"/>
              </a:rPr>
              <a:t>, </a:t>
            </a:r>
            <a:r>
              <a:rPr lang="en-US" sz="1450" b="1" dirty="0">
                <a:solidFill>
                  <a:srgbClr val="E0D6DE"/>
                </a:solidFill>
                <a:latin typeface="Fira Sans" pitchFamily="34" charset="0"/>
                <a:ea typeface="Fira Sans" pitchFamily="34" charset="-122"/>
                <a:cs typeface="Fira Sans" pitchFamily="34" charset="-120"/>
              </a:rPr>
              <a:t>Vite</a:t>
            </a:r>
            <a:r>
              <a:rPr lang="en-US" sz="1450" dirty="0">
                <a:solidFill>
                  <a:srgbClr val="E0D6DE"/>
                </a:solidFill>
                <a:latin typeface="Fira Sans" pitchFamily="34" charset="0"/>
                <a:ea typeface="Fira Sans" pitchFamily="34" charset="-122"/>
                <a:cs typeface="Fira Sans" pitchFamily="34" charset="-120"/>
              </a:rPr>
              <a:t>, and modern </a:t>
            </a:r>
            <a:r>
              <a:rPr lang="en-US" sz="1450" b="1" dirty="0">
                <a:solidFill>
                  <a:srgbClr val="E0D6DE"/>
                </a:solidFill>
                <a:latin typeface="Fira Sans" pitchFamily="34" charset="0"/>
                <a:ea typeface="Fira Sans" pitchFamily="34" charset="-122"/>
                <a:cs typeface="Fira Sans" pitchFamily="34" charset="-120"/>
              </a:rPr>
              <a:t>CSS3</a:t>
            </a:r>
            <a:r>
              <a:rPr lang="en-US" sz="1450" dirty="0">
                <a:solidFill>
                  <a:srgbClr val="E0D6DE"/>
                </a:solidFill>
                <a:latin typeface="Fira Sans" pitchFamily="34" charset="0"/>
                <a:ea typeface="Fira Sans" pitchFamily="34" charset="-122"/>
                <a:cs typeface="Fira Sans" pitchFamily="34" charset="-120"/>
              </a:rPr>
              <a:t> for dynamic user interfaces.</a:t>
            </a:r>
            <a:endParaRPr lang="en-US" sz="1450" dirty="0"/>
          </a:p>
        </p:txBody>
      </p:sp>
      <p:sp>
        <p:nvSpPr>
          <p:cNvPr id="9" name="Shape 5"/>
          <p:cNvSpPr/>
          <p:nvPr/>
        </p:nvSpPr>
        <p:spPr>
          <a:xfrm>
            <a:off x="649486" y="3626287"/>
            <a:ext cx="7845028" cy="1114901"/>
          </a:xfrm>
          <a:prstGeom prst="roundRect">
            <a:avLst>
              <a:gd name="adj" fmla="val 2497"/>
            </a:avLst>
          </a:prstGeom>
          <a:solidFill>
            <a:srgbClr val="0F0F10"/>
          </a:solidFill>
          <a:ln w="22860">
            <a:solidFill>
              <a:srgbClr val="474748"/>
            </a:solidFill>
            <a:prstDash val="solid"/>
          </a:ln>
        </p:spPr>
      </p:sp>
      <p:sp>
        <p:nvSpPr>
          <p:cNvPr id="10" name="Shape 6"/>
          <p:cNvSpPr/>
          <p:nvPr/>
        </p:nvSpPr>
        <p:spPr>
          <a:xfrm>
            <a:off x="672346" y="3649147"/>
            <a:ext cx="742236" cy="1069181"/>
          </a:xfrm>
          <a:prstGeom prst="roundRect">
            <a:avLst>
              <a:gd name="adj" fmla="val 55"/>
            </a:avLst>
          </a:prstGeom>
          <a:solidFill>
            <a:srgbClr val="2E2E2F"/>
          </a:solidFill>
          <a:ln/>
        </p:spPr>
      </p:sp>
      <p:pic>
        <p:nvPicPr>
          <p:cNvPr id="11" name="Image 2" descr="preencoded.png"/>
          <p:cNvPicPr>
            <a:picLocks noChangeAspect="1"/>
          </p:cNvPicPr>
          <p:nvPr/>
        </p:nvPicPr>
        <p:blipFill>
          <a:blip r:embed="rId5"/>
          <a:stretch>
            <a:fillRect/>
          </a:stretch>
        </p:blipFill>
        <p:spPr>
          <a:xfrm>
            <a:off x="904280" y="4009787"/>
            <a:ext cx="278368" cy="347901"/>
          </a:xfrm>
          <a:prstGeom prst="rect">
            <a:avLst/>
          </a:prstGeom>
        </p:spPr>
      </p:pic>
      <p:sp>
        <p:nvSpPr>
          <p:cNvPr id="12" name="Text 7"/>
          <p:cNvSpPr/>
          <p:nvPr/>
        </p:nvSpPr>
        <p:spPr>
          <a:xfrm>
            <a:off x="1600081" y="3834646"/>
            <a:ext cx="4313992" cy="289917"/>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Fira Mono Medium" pitchFamily="34" charset="0"/>
                <a:ea typeface="Fira Mono Medium" pitchFamily="34" charset="-122"/>
                <a:cs typeface="Fira Mono Medium" pitchFamily="34" charset="-120"/>
              </a:rPr>
              <a:t>Data Visualization &amp; Geospatial</a:t>
            </a:r>
            <a:endParaRPr lang="en-US" sz="1800" dirty="0"/>
          </a:p>
        </p:txBody>
      </p:sp>
      <p:sp>
        <p:nvSpPr>
          <p:cNvPr id="13" name="Text 8"/>
          <p:cNvSpPr/>
          <p:nvPr/>
        </p:nvSpPr>
        <p:spPr>
          <a:xfrm>
            <a:off x="1600081" y="4235887"/>
            <a:ext cx="6871573" cy="296942"/>
          </a:xfrm>
          <a:prstGeom prst="rect">
            <a:avLst/>
          </a:prstGeom>
          <a:noFill/>
          <a:ln/>
        </p:spPr>
        <p:txBody>
          <a:bodyPr wrap="none" lIns="0" tIns="0" rIns="0" bIns="0" rtlCol="0" anchor="t"/>
          <a:lstStyle/>
          <a:p>
            <a:pPr marL="0" indent="0" algn="l">
              <a:lnSpc>
                <a:spcPts val="2300"/>
              </a:lnSpc>
              <a:buNone/>
            </a:pPr>
            <a:r>
              <a:rPr lang="en-US" sz="1450" dirty="0">
                <a:solidFill>
                  <a:srgbClr val="E0D6DE"/>
                </a:solidFill>
                <a:latin typeface="Fira Sans" pitchFamily="34" charset="0"/>
                <a:ea typeface="Fira Sans" pitchFamily="34" charset="-122"/>
                <a:cs typeface="Fira Sans" pitchFamily="34" charset="-120"/>
              </a:rPr>
              <a:t>Uses </a:t>
            </a:r>
            <a:r>
              <a:rPr lang="en-US" sz="1450" b="1" dirty="0">
                <a:solidFill>
                  <a:srgbClr val="E0D6DE"/>
                </a:solidFill>
                <a:latin typeface="Fira Sans" pitchFamily="34" charset="0"/>
                <a:ea typeface="Fira Sans" pitchFamily="34" charset="-122"/>
                <a:cs typeface="Fira Sans" pitchFamily="34" charset="-120"/>
              </a:rPr>
              <a:t>Recharts</a:t>
            </a:r>
            <a:r>
              <a:rPr lang="en-US" sz="1450" dirty="0">
                <a:solidFill>
                  <a:srgbClr val="E0D6DE"/>
                </a:solidFill>
                <a:latin typeface="Fira Sans" pitchFamily="34" charset="0"/>
                <a:ea typeface="Fira Sans" pitchFamily="34" charset="-122"/>
                <a:cs typeface="Fira Sans" pitchFamily="34" charset="-120"/>
              </a:rPr>
              <a:t>, </a:t>
            </a:r>
            <a:r>
              <a:rPr lang="en-US" sz="1450" b="1" dirty="0">
                <a:solidFill>
                  <a:srgbClr val="E0D6DE"/>
                </a:solidFill>
                <a:latin typeface="Fira Sans" pitchFamily="34" charset="0"/>
                <a:ea typeface="Fira Sans" pitchFamily="34" charset="-122"/>
                <a:cs typeface="Fira Sans" pitchFamily="34" charset="-120"/>
              </a:rPr>
              <a:t>D3.js</a:t>
            </a:r>
            <a:r>
              <a:rPr lang="en-US" sz="1450" dirty="0">
                <a:solidFill>
                  <a:srgbClr val="E0D6DE"/>
                </a:solidFill>
                <a:latin typeface="Fira Sans" pitchFamily="34" charset="0"/>
                <a:ea typeface="Fira Sans" pitchFamily="34" charset="-122"/>
                <a:cs typeface="Fira Sans" pitchFamily="34" charset="-120"/>
              </a:rPr>
              <a:t>, </a:t>
            </a:r>
            <a:r>
              <a:rPr lang="en-US" sz="1450" b="1" dirty="0">
                <a:solidFill>
                  <a:srgbClr val="E0D6DE"/>
                </a:solidFill>
                <a:latin typeface="Fira Sans" pitchFamily="34" charset="0"/>
                <a:ea typeface="Fira Sans" pitchFamily="34" charset="-122"/>
                <a:cs typeface="Fira Sans" pitchFamily="34" charset="-120"/>
              </a:rPr>
              <a:t>Three.js</a:t>
            </a:r>
            <a:r>
              <a:rPr lang="en-US" sz="1450" dirty="0">
                <a:solidFill>
                  <a:srgbClr val="E0D6DE"/>
                </a:solidFill>
                <a:latin typeface="Fira Sans" pitchFamily="34" charset="0"/>
                <a:ea typeface="Fira Sans" pitchFamily="34" charset="-122"/>
                <a:cs typeface="Fira Sans" pitchFamily="34" charset="-120"/>
              </a:rPr>
              <a:t> for 3D, and </a:t>
            </a:r>
            <a:r>
              <a:rPr lang="en-US" sz="1450" b="1" dirty="0">
                <a:solidFill>
                  <a:srgbClr val="E0D6DE"/>
                </a:solidFill>
                <a:latin typeface="Fira Sans" pitchFamily="34" charset="0"/>
                <a:ea typeface="Fira Sans" pitchFamily="34" charset="-122"/>
                <a:cs typeface="Fira Sans" pitchFamily="34" charset="-120"/>
              </a:rPr>
              <a:t>Leaflet</a:t>
            </a:r>
            <a:r>
              <a:rPr lang="en-US" sz="1450" dirty="0">
                <a:solidFill>
                  <a:srgbClr val="E0D6DE"/>
                </a:solidFill>
                <a:latin typeface="Fira Sans" pitchFamily="34" charset="0"/>
                <a:ea typeface="Fira Sans" pitchFamily="34" charset="-122"/>
                <a:cs typeface="Fira Sans" pitchFamily="34" charset="-120"/>
              </a:rPr>
              <a:t> for interactive maps.</a:t>
            </a:r>
            <a:endParaRPr lang="en-US" sz="1450" dirty="0"/>
          </a:p>
        </p:txBody>
      </p:sp>
      <p:sp>
        <p:nvSpPr>
          <p:cNvPr id="14" name="Shape 9"/>
          <p:cNvSpPr/>
          <p:nvPr/>
        </p:nvSpPr>
        <p:spPr>
          <a:xfrm>
            <a:off x="649486" y="4926687"/>
            <a:ext cx="7845028" cy="1411843"/>
          </a:xfrm>
          <a:prstGeom prst="roundRect">
            <a:avLst>
              <a:gd name="adj" fmla="val 1972"/>
            </a:avLst>
          </a:prstGeom>
          <a:solidFill>
            <a:srgbClr val="0F0F10"/>
          </a:solidFill>
          <a:ln w="22860">
            <a:solidFill>
              <a:srgbClr val="474748"/>
            </a:solidFill>
            <a:prstDash val="solid"/>
          </a:ln>
        </p:spPr>
      </p:sp>
      <p:sp>
        <p:nvSpPr>
          <p:cNvPr id="15" name="Shape 10"/>
          <p:cNvSpPr/>
          <p:nvPr/>
        </p:nvSpPr>
        <p:spPr>
          <a:xfrm>
            <a:off x="672346" y="4949547"/>
            <a:ext cx="742236" cy="1366123"/>
          </a:xfrm>
          <a:prstGeom prst="roundRect">
            <a:avLst>
              <a:gd name="adj" fmla="val 55"/>
            </a:avLst>
          </a:prstGeom>
          <a:solidFill>
            <a:srgbClr val="2E2E2F"/>
          </a:solidFill>
          <a:ln/>
        </p:spPr>
      </p:sp>
      <p:pic>
        <p:nvPicPr>
          <p:cNvPr id="16" name="Image 3" descr="preencoded.png"/>
          <p:cNvPicPr>
            <a:picLocks noChangeAspect="1"/>
          </p:cNvPicPr>
          <p:nvPr/>
        </p:nvPicPr>
        <p:blipFill>
          <a:blip r:embed="rId6"/>
          <a:stretch>
            <a:fillRect/>
          </a:stretch>
        </p:blipFill>
        <p:spPr>
          <a:xfrm>
            <a:off x="904280" y="5458658"/>
            <a:ext cx="278368" cy="347901"/>
          </a:xfrm>
          <a:prstGeom prst="rect">
            <a:avLst/>
          </a:prstGeom>
        </p:spPr>
      </p:pic>
      <p:sp>
        <p:nvSpPr>
          <p:cNvPr id="17" name="Text 11"/>
          <p:cNvSpPr/>
          <p:nvPr/>
        </p:nvSpPr>
        <p:spPr>
          <a:xfrm>
            <a:off x="1600081" y="5135047"/>
            <a:ext cx="2922389" cy="289917"/>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Fira Mono Medium" pitchFamily="34" charset="0"/>
                <a:ea typeface="Fira Mono Medium" pitchFamily="34" charset="-122"/>
                <a:cs typeface="Fira Mono Medium" pitchFamily="34" charset="-120"/>
              </a:rPr>
              <a:t>AI &amp; Machine Learning</a:t>
            </a:r>
            <a:endParaRPr lang="en-US" sz="1800" dirty="0"/>
          </a:p>
        </p:txBody>
      </p:sp>
      <p:sp>
        <p:nvSpPr>
          <p:cNvPr id="18" name="Text 12"/>
          <p:cNvSpPr/>
          <p:nvPr/>
        </p:nvSpPr>
        <p:spPr>
          <a:xfrm>
            <a:off x="1600081" y="5536287"/>
            <a:ext cx="6871573" cy="593884"/>
          </a:xfrm>
          <a:prstGeom prst="rect">
            <a:avLst/>
          </a:prstGeom>
          <a:noFill/>
          <a:ln/>
        </p:spPr>
        <p:txBody>
          <a:bodyPr wrap="square" lIns="0" tIns="0" rIns="0" bIns="0" rtlCol="0" anchor="t"/>
          <a:lstStyle/>
          <a:p>
            <a:pPr marL="0" indent="0" algn="l">
              <a:lnSpc>
                <a:spcPts val="2300"/>
              </a:lnSpc>
              <a:buNone/>
            </a:pPr>
            <a:r>
              <a:rPr lang="en-US" sz="1450" dirty="0">
                <a:solidFill>
                  <a:srgbClr val="E0D6DE"/>
                </a:solidFill>
                <a:latin typeface="Fira Sans" pitchFamily="34" charset="0"/>
                <a:ea typeface="Fira Sans" pitchFamily="34" charset="-122"/>
                <a:cs typeface="Fira Sans" pitchFamily="34" charset="-120"/>
              </a:rPr>
              <a:t>Leverages </a:t>
            </a:r>
            <a:r>
              <a:rPr lang="en-US" sz="1450" b="1" dirty="0">
                <a:solidFill>
                  <a:srgbClr val="E0D6DE"/>
                </a:solidFill>
                <a:latin typeface="Fira Sans" pitchFamily="34" charset="0"/>
                <a:ea typeface="Fira Sans" pitchFamily="34" charset="-122"/>
                <a:cs typeface="Fira Sans" pitchFamily="34" charset="-120"/>
              </a:rPr>
              <a:t>TensorFlow.js</a:t>
            </a:r>
            <a:r>
              <a:rPr lang="en-US" sz="1450" dirty="0">
                <a:solidFill>
                  <a:srgbClr val="E0D6DE"/>
                </a:solidFill>
                <a:latin typeface="Fira Sans" pitchFamily="34" charset="0"/>
                <a:ea typeface="Fira Sans" pitchFamily="34" charset="-122"/>
                <a:cs typeface="Fira Sans" pitchFamily="34" charset="-120"/>
              </a:rPr>
              <a:t> for on-the-fly machine learning and real-time environmental insights.</a:t>
            </a:r>
            <a:endParaRPr lang="en-US" sz="1450" dirty="0"/>
          </a:p>
        </p:txBody>
      </p:sp>
      <p:sp>
        <p:nvSpPr>
          <p:cNvPr id="19" name="Shape 13"/>
          <p:cNvSpPr/>
          <p:nvPr/>
        </p:nvSpPr>
        <p:spPr>
          <a:xfrm>
            <a:off x="649486" y="6524030"/>
            <a:ext cx="7845028" cy="1114901"/>
          </a:xfrm>
          <a:prstGeom prst="roundRect">
            <a:avLst>
              <a:gd name="adj" fmla="val 2497"/>
            </a:avLst>
          </a:prstGeom>
          <a:solidFill>
            <a:srgbClr val="0F0F10"/>
          </a:solidFill>
          <a:ln w="22860">
            <a:solidFill>
              <a:srgbClr val="474748"/>
            </a:solidFill>
            <a:prstDash val="solid"/>
          </a:ln>
        </p:spPr>
      </p:sp>
      <p:sp>
        <p:nvSpPr>
          <p:cNvPr id="20" name="Shape 14"/>
          <p:cNvSpPr/>
          <p:nvPr/>
        </p:nvSpPr>
        <p:spPr>
          <a:xfrm>
            <a:off x="672346" y="6546890"/>
            <a:ext cx="742236" cy="1069181"/>
          </a:xfrm>
          <a:prstGeom prst="roundRect">
            <a:avLst>
              <a:gd name="adj" fmla="val 55"/>
            </a:avLst>
          </a:prstGeom>
          <a:solidFill>
            <a:srgbClr val="2E2E2F"/>
          </a:solidFill>
          <a:ln/>
        </p:spPr>
      </p:sp>
      <p:pic>
        <p:nvPicPr>
          <p:cNvPr id="21" name="Image 4" descr="preencoded.png"/>
          <p:cNvPicPr>
            <a:picLocks noChangeAspect="1"/>
          </p:cNvPicPr>
          <p:nvPr/>
        </p:nvPicPr>
        <p:blipFill>
          <a:blip r:embed="rId7"/>
          <a:stretch>
            <a:fillRect/>
          </a:stretch>
        </p:blipFill>
        <p:spPr>
          <a:xfrm>
            <a:off x="904280" y="6907530"/>
            <a:ext cx="278368" cy="347901"/>
          </a:xfrm>
          <a:prstGeom prst="rect">
            <a:avLst/>
          </a:prstGeom>
        </p:spPr>
      </p:pic>
      <p:sp>
        <p:nvSpPr>
          <p:cNvPr id="22" name="Text 15"/>
          <p:cNvSpPr/>
          <p:nvPr/>
        </p:nvSpPr>
        <p:spPr>
          <a:xfrm>
            <a:off x="1600081" y="6732389"/>
            <a:ext cx="3479006" cy="289917"/>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Fira Mono Medium" pitchFamily="34" charset="0"/>
                <a:ea typeface="Fira Mono Medium" pitchFamily="34" charset="-122"/>
                <a:cs typeface="Fira Mono Medium" pitchFamily="34" charset="-120"/>
              </a:rPr>
              <a:t>Development &amp; Build Tools</a:t>
            </a:r>
            <a:endParaRPr lang="en-US" sz="1800" dirty="0"/>
          </a:p>
        </p:txBody>
      </p:sp>
      <p:sp>
        <p:nvSpPr>
          <p:cNvPr id="23" name="Text 16"/>
          <p:cNvSpPr/>
          <p:nvPr/>
        </p:nvSpPr>
        <p:spPr>
          <a:xfrm>
            <a:off x="1600081" y="7133630"/>
            <a:ext cx="6871573" cy="296942"/>
          </a:xfrm>
          <a:prstGeom prst="rect">
            <a:avLst/>
          </a:prstGeom>
          <a:noFill/>
          <a:ln/>
        </p:spPr>
        <p:txBody>
          <a:bodyPr wrap="none" lIns="0" tIns="0" rIns="0" bIns="0" rtlCol="0" anchor="t"/>
          <a:lstStyle/>
          <a:p>
            <a:pPr marL="0" indent="0" algn="l">
              <a:lnSpc>
                <a:spcPts val="2300"/>
              </a:lnSpc>
              <a:buNone/>
            </a:pPr>
            <a:r>
              <a:rPr lang="en-US" sz="1450" dirty="0">
                <a:solidFill>
                  <a:srgbClr val="E0D6DE"/>
                </a:solidFill>
                <a:latin typeface="Fira Sans" pitchFamily="34" charset="0"/>
                <a:ea typeface="Fira Sans" pitchFamily="34" charset="-122"/>
                <a:cs typeface="Fira Sans" pitchFamily="34" charset="-120"/>
              </a:rPr>
              <a:t>Powered by </a:t>
            </a:r>
            <a:r>
              <a:rPr lang="en-US" sz="1450" b="1" dirty="0">
                <a:solidFill>
                  <a:srgbClr val="E0D6DE"/>
                </a:solidFill>
                <a:latin typeface="Fira Sans" pitchFamily="34" charset="0"/>
                <a:ea typeface="Fira Sans" pitchFamily="34" charset="-122"/>
                <a:cs typeface="Fira Sans" pitchFamily="34" charset="-120"/>
              </a:rPr>
              <a:t>Node.js</a:t>
            </a:r>
            <a:r>
              <a:rPr lang="en-US" sz="1450" dirty="0">
                <a:solidFill>
                  <a:srgbClr val="E0D6DE"/>
                </a:solidFill>
                <a:latin typeface="Fira Sans" pitchFamily="34" charset="0"/>
                <a:ea typeface="Fira Sans" pitchFamily="34" charset="-122"/>
                <a:cs typeface="Fira Sans" pitchFamily="34" charset="-120"/>
              </a:rPr>
              <a:t> and </a:t>
            </a:r>
            <a:r>
              <a:rPr lang="en-US" sz="1450" b="1" dirty="0">
                <a:solidFill>
                  <a:srgbClr val="E0D6DE"/>
                </a:solidFill>
                <a:latin typeface="Fira Sans" pitchFamily="34" charset="0"/>
                <a:ea typeface="Fira Sans" pitchFamily="34" charset="-122"/>
                <a:cs typeface="Fira Sans" pitchFamily="34" charset="-120"/>
              </a:rPr>
              <a:t>npm</a:t>
            </a:r>
            <a:r>
              <a:rPr lang="en-US" sz="1450" dirty="0">
                <a:solidFill>
                  <a:srgbClr val="E0D6DE"/>
                </a:solidFill>
                <a:latin typeface="Fira Sans" pitchFamily="34" charset="0"/>
                <a:ea typeface="Fira Sans" pitchFamily="34" charset="-122"/>
                <a:cs typeface="Fira Sans" pitchFamily="34" charset="-120"/>
              </a:rPr>
              <a:t>, with </a:t>
            </a:r>
            <a:r>
              <a:rPr lang="en-US" sz="1450" b="1" dirty="0">
                <a:solidFill>
                  <a:srgbClr val="E0D6DE"/>
                </a:solidFill>
                <a:latin typeface="Fira Sans" pitchFamily="34" charset="0"/>
                <a:ea typeface="Fira Sans" pitchFamily="34" charset="-122"/>
                <a:cs typeface="Fira Sans" pitchFamily="34" charset="-120"/>
              </a:rPr>
              <a:t>Git</a:t>
            </a:r>
            <a:r>
              <a:rPr lang="en-US" sz="1450" dirty="0">
                <a:solidFill>
                  <a:srgbClr val="E0D6DE"/>
                </a:solidFill>
                <a:latin typeface="Fira Sans" pitchFamily="34" charset="0"/>
                <a:ea typeface="Fira Sans" pitchFamily="34" charset="-122"/>
                <a:cs typeface="Fira Sans" pitchFamily="34" charset="-120"/>
              </a:rPr>
              <a:t> for collaborative version control.</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7813" y="473035"/>
            <a:ext cx="12808744" cy="533757"/>
          </a:xfrm>
          <a:prstGeom prst="rect">
            <a:avLst/>
          </a:prstGeom>
          <a:noFill/>
          <a:ln/>
        </p:spPr>
        <p:txBody>
          <a:bodyPr wrap="none" lIns="0" tIns="0" rIns="0" bIns="0" rtlCol="0" anchor="t"/>
          <a:lstStyle/>
          <a:p>
            <a:pPr marL="0" indent="0" algn="l">
              <a:lnSpc>
                <a:spcPts val="4200"/>
              </a:lnSpc>
              <a:buNone/>
            </a:pPr>
            <a:r>
              <a:rPr lang="en-US" sz="3350" dirty="0">
                <a:solidFill>
                  <a:srgbClr val="FBF3FA"/>
                </a:solidFill>
                <a:latin typeface="Fira Mono Medium" pitchFamily="34" charset="0"/>
                <a:ea typeface="Fira Mono Medium" pitchFamily="34" charset="-122"/>
                <a:cs typeface="Fira Mono Medium" pitchFamily="34" charset="-120"/>
              </a:rPr>
              <a:t>SAR Earth Explorer Advanced: Key Benefits &amp; Impact</a:t>
            </a:r>
            <a:endParaRPr lang="en-US" sz="3350" dirty="0"/>
          </a:p>
        </p:txBody>
      </p:sp>
      <p:sp>
        <p:nvSpPr>
          <p:cNvPr id="3" name="Shape 1"/>
          <p:cNvSpPr/>
          <p:nvPr/>
        </p:nvSpPr>
        <p:spPr>
          <a:xfrm>
            <a:off x="597813" y="1348383"/>
            <a:ext cx="4364355" cy="2487454"/>
          </a:xfrm>
          <a:prstGeom prst="roundRect">
            <a:avLst>
              <a:gd name="adj" fmla="val 1030"/>
            </a:avLst>
          </a:prstGeom>
          <a:solidFill>
            <a:srgbClr val="2E2E2F"/>
          </a:solidFill>
          <a:ln/>
        </p:spPr>
      </p:sp>
      <p:sp>
        <p:nvSpPr>
          <p:cNvPr id="4" name="Shape 2"/>
          <p:cNvSpPr/>
          <p:nvPr/>
        </p:nvSpPr>
        <p:spPr>
          <a:xfrm>
            <a:off x="768548" y="1519118"/>
            <a:ext cx="512445" cy="512445"/>
          </a:xfrm>
          <a:prstGeom prst="roundRect">
            <a:avLst>
              <a:gd name="adj" fmla="val 17842082"/>
            </a:avLst>
          </a:prstGeom>
          <a:solidFill>
            <a:srgbClr val="FF6BD8"/>
          </a:solidFill>
          <a:ln/>
        </p:spPr>
      </p:sp>
      <p:pic>
        <p:nvPicPr>
          <p:cNvPr id="5" name="Image 0" descr="preencoded.png"/>
          <p:cNvPicPr>
            <a:picLocks noChangeAspect="1"/>
          </p:cNvPicPr>
          <p:nvPr/>
        </p:nvPicPr>
        <p:blipFill>
          <a:blip r:embed="rId3"/>
          <a:stretch>
            <a:fillRect/>
          </a:stretch>
        </p:blipFill>
        <p:spPr>
          <a:xfrm>
            <a:off x="909399" y="1631156"/>
            <a:ext cx="230624" cy="288250"/>
          </a:xfrm>
          <a:prstGeom prst="rect">
            <a:avLst/>
          </a:prstGeom>
        </p:spPr>
      </p:pic>
      <p:sp>
        <p:nvSpPr>
          <p:cNvPr id="6" name="Text 3"/>
          <p:cNvSpPr/>
          <p:nvPr/>
        </p:nvSpPr>
        <p:spPr>
          <a:xfrm>
            <a:off x="768548" y="2202299"/>
            <a:ext cx="2433757" cy="266938"/>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Fira Mono Medium" pitchFamily="34" charset="0"/>
                <a:ea typeface="Fira Mono Medium" pitchFamily="34" charset="-122"/>
                <a:cs typeface="Fira Mono Medium" pitchFamily="34" charset="-120"/>
              </a:rPr>
              <a:t>Disaster Management</a:t>
            </a:r>
            <a:endParaRPr lang="en-US" sz="1650" dirty="0"/>
          </a:p>
        </p:txBody>
      </p:sp>
      <p:sp>
        <p:nvSpPr>
          <p:cNvPr id="7" name="Text 4"/>
          <p:cNvSpPr/>
          <p:nvPr/>
        </p:nvSpPr>
        <p:spPr>
          <a:xfrm>
            <a:off x="768548" y="2571631"/>
            <a:ext cx="4022884" cy="1093470"/>
          </a:xfrm>
          <a:prstGeom prst="rect">
            <a:avLst/>
          </a:prstGeom>
          <a:noFill/>
          <a:ln/>
        </p:spPr>
        <p:txBody>
          <a:bodyPr wrap="square" lIns="0" tIns="0" rIns="0" bIns="0" rtlCol="0" anchor="t"/>
          <a:lstStyle/>
          <a:p>
            <a:pPr marL="0" indent="0" algn="l">
              <a:lnSpc>
                <a:spcPts val="2150"/>
              </a:lnSpc>
              <a:buNone/>
            </a:pPr>
            <a:r>
              <a:rPr lang="en-US" sz="1300" dirty="0">
                <a:solidFill>
                  <a:srgbClr val="E0D6DE"/>
                </a:solidFill>
                <a:latin typeface="Fira Sans" pitchFamily="34" charset="0"/>
                <a:ea typeface="Fira Sans" pitchFamily="34" charset="-122"/>
                <a:cs typeface="Fira Sans" pitchFamily="34" charset="-120"/>
              </a:rPr>
              <a:t>Provides near real-time insights for rapid flood monitoring and landslide risk assessment, crucial for effective emergency response and preventative measures.</a:t>
            </a:r>
            <a:endParaRPr lang="en-US" sz="1300" dirty="0"/>
          </a:p>
        </p:txBody>
      </p:sp>
      <p:sp>
        <p:nvSpPr>
          <p:cNvPr id="8" name="Shape 5"/>
          <p:cNvSpPr/>
          <p:nvPr/>
        </p:nvSpPr>
        <p:spPr>
          <a:xfrm>
            <a:off x="5132903" y="1348383"/>
            <a:ext cx="4364474" cy="2487454"/>
          </a:xfrm>
          <a:prstGeom prst="roundRect">
            <a:avLst>
              <a:gd name="adj" fmla="val 1030"/>
            </a:avLst>
          </a:prstGeom>
          <a:solidFill>
            <a:srgbClr val="2E2E2F"/>
          </a:solidFill>
          <a:ln/>
        </p:spPr>
      </p:sp>
      <p:sp>
        <p:nvSpPr>
          <p:cNvPr id="9" name="Shape 6"/>
          <p:cNvSpPr/>
          <p:nvPr/>
        </p:nvSpPr>
        <p:spPr>
          <a:xfrm>
            <a:off x="5303639" y="1519118"/>
            <a:ext cx="512445" cy="512445"/>
          </a:xfrm>
          <a:prstGeom prst="roundRect">
            <a:avLst>
              <a:gd name="adj" fmla="val 17842082"/>
            </a:avLst>
          </a:prstGeom>
          <a:solidFill>
            <a:srgbClr val="FF6BD8"/>
          </a:solidFill>
          <a:ln/>
        </p:spPr>
      </p:sp>
      <p:pic>
        <p:nvPicPr>
          <p:cNvPr id="10" name="Image 1" descr="preencoded.png"/>
          <p:cNvPicPr>
            <a:picLocks noChangeAspect="1"/>
          </p:cNvPicPr>
          <p:nvPr/>
        </p:nvPicPr>
        <p:blipFill>
          <a:blip r:embed="rId4"/>
          <a:stretch>
            <a:fillRect/>
          </a:stretch>
        </p:blipFill>
        <p:spPr>
          <a:xfrm>
            <a:off x="5444490" y="1631156"/>
            <a:ext cx="230624" cy="288250"/>
          </a:xfrm>
          <a:prstGeom prst="rect">
            <a:avLst/>
          </a:prstGeom>
        </p:spPr>
      </p:pic>
      <p:sp>
        <p:nvSpPr>
          <p:cNvPr id="11" name="Text 7"/>
          <p:cNvSpPr/>
          <p:nvPr/>
        </p:nvSpPr>
        <p:spPr>
          <a:xfrm>
            <a:off x="5303639" y="2202299"/>
            <a:ext cx="3074194" cy="266938"/>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Fira Mono Medium" pitchFamily="34" charset="0"/>
                <a:ea typeface="Fira Mono Medium" pitchFamily="34" charset="-122"/>
                <a:cs typeface="Fira Mono Medium" pitchFamily="34" charset="-120"/>
              </a:rPr>
              <a:t>Environmental Monitoring</a:t>
            </a:r>
            <a:endParaRPr lang="en-US" sz="1650" dirty="0"/>
          </a:p>
        </p:txBody>
      </p:sp>
      <p:sp>
        <p:nvSpPr>
          <p:cNvPr id="12" name="Text 8"/>
          <p:cNvSpPr/>
          <p:nvPr/>
        </p:nvSpPr>
        <p:spPr>
          <a:xfrm>
            <a:off x="5303639" y="2571631"/>
            <a:ext cx="4023003" cy="1093470"/>
          </a:xfrm>
          <a:prstGeom prst="rect">
            <a:avLst/>
          </a:prstGeom>
          <a:noFill/>
          <a:ln/>
        </p:spPr>
        <p:txBody>
          <a:bodyPr wrap="square" lIns="0" tIns="0" rIns="0" bIns="0" rtlCol="0" anchor="t"/>
          <a:lstStyle/>
          <a:p>
            <a:pPr marL="0" indent="0" algn="l">
              <a:lnSpc>
                <a:spcPts val="2150"/>
              </a:lnSpc>
              <a:buNone/>
            </a:pPr>
            <a:r>
              <a:rPr lang="en-US" sz="1300" dirty="0">
                <a:solidFill>
                  <a:srgbClr val="E0D6DE"/>
                </a:solidFill>
                <a:latin typeface="Fira Sans" pitchFamily="34" charset="0"/>
                <a:ea typeface="Fira Sans" pitchFamily="34" charset="-122"/>
                <a:cs typeface="Fira Sans" pitchFamily="34" charset="-120"/>
              </a:rPr>
              <a:t>Enables comprehensive observation of land, water, and ice changes, from deforestation tracking to monitoring glacial melt, supporting sustainable management and climate research.</a:t>
            </a:r>
            <a:endParaRPr lang="en-US" sz="1300" dirty="0"/>
          </a:p>
        </p:txBody>
      </p:sp>
      <p:sp>
        <p:nvSpPr>
          <p:cNvPr id="13" name="Shape 9"/>
          <p:cNvSpPr/>
          <p:nvPr/>
        </p:nvSpPr>
        <p:spPr>
          <a:xfrm>
            <a:off x="9668113" y="1348383"/>
            <a:ext cx="4364355" cy="2487454"/>
          </a:xfrm>
          <a:prstGeom prst="roundRect">
            <a:avLst>
              <a:gd name="adj" fmla="val 1030"/>
            </a:avLst>
          </a:prstGeom>
          <a:solidFill>
            <a:srgbClr val="2E2E2F"/>
          </a:solidFill>
          <a:ln/>
        </p:spPr>
      </p:sp>
      <p:sp>
        <p:nvSpPr>
          <p:cNvPr id="14" name="Shape 10"/>
          <p:cNvSpPr/>
          <p:nvPr/>
        </p:nvSpPr>
        <p:spPr>
          <a:xfrm>
            <a:off x="9838849" y="1519118"/>
            <a:ext cx="512445" cy="512445"/>
          </a:xfrm>
          <a:prstGeom prst="roundRect">
            <a:avLst>
              <a:gd name="adj" fmla="val 17842082"/>
            </a:avLst>
          </a:prstGeom>
          <a:solidFill>
            <a:srgbClr val="FF6BD8"/>
          </a:solidFill>
          <a:ln/>
        </p:spPr>
      </p:sp>
      <p:pic>
        <p:nvPicPr>
          <p:cNvPr id="15" name="Image 2" descr="preencoded.png"/>
          <p:cNvPicPr>
            <a:picLocks noChangeAspect="1"/>
          </p:cNvPicPr>
          <p:nvPr/>
        </p:nvPicPr>
        <p:blipFill>
          <a:blip r:embed="rId5"/>
          <a:stretch>
            <a:fillRect/>
          </a:stretch>
        </p:blipFill>
        <p:spPr>
          <a:xfrm>
            <a:off x="9979700" y="1631156"/>
            <a:ext cx="230624" cy="288250"/>
          </a:xfrm>
          <a:prstGeom prst="rect">
            <a:avLst/>
          </a:prstGeom>
        </p:spPr>
      </p:pic>
      <p:sp>
        <p:nvSpPr>
          <p:cNvPr id="16" name="Text 11"/>
          <p:cNvSpPr/>
          <p:nvPr/>
        </p:nvSpPr>
        <p:spPr>
          <a:xfrm>
            <a:off x="9838849" y="2202299"/>
            <a:ext cx="2433757" cy="266938"/>
          </a:xfrm>
          <a:prstGeom prst="rect">
            <a:avLst/>
          </a:prstGeom>
          <a:noFill/>
          <a:ln/>
        </p:spPr>
        <p:txBody>
          <a:bodyPr wrap="none" lIns="0" tIns="0" rIns="0" bIns="0" rtlCol="0" anchor="t"/>
          <a:lstStyle/>
          <a:p>
            <a:pPr marL="0" indent="0" algn="l">
              <a:lnSpc>
                <a:spcPts val="2100"/>
              </a:lnSpc>
              <a:buNone/>
            </a:pPr>
            <a:r>
              <a:rPr lang="en-US" sz="1650" dirty="0">
                <a:solidFill>
                  <a:srgbClr val="E0D6DE"/>
                </a:solidFill>
                <a:latin typeface="Fira Mono Medium" pitchFamily="34" charset="0"/>
                <a:ea typeface="Fira Mono Medium" pitchFamily="34" charset="-122"/>
                <a:cs typeface="Fira Mono Medium" pitchFamily="34" charset="-120"/>
              </a:rPr>
              <a:t>Scientific Research</a:t>
            </a:r>
            <a:endParaRPr lang="en-US" sz="1650" dirty="0"/>
          </a:p>
        </p:txBody>
      </p:sp>
      <p:sp>
        <p:nvSpPr>
          <p:cNvPr id="17" name="Text 12"/>
          <p:cNvSpPr/>
          <p:nvPr/>
        </p:nvSpPr>
        <p:spPr>
          <a:xfrm>
            <a:off x="9838849" y="2571631"/>
            <a:ext cx="4022884" cy="1093470"/>
          </a:xfrm>
          <a:prstGeom prst="rect">
            <a:avLst/>
          </a:prstGeom>
          <a:noFill/>
          <a:ln/>
        </p:spPr>
        <p:txBody>
          <a:bodyPr wrap="square" lIns="0" tIns="0" rIns="0" bIns="0" rtlCol="0" anchor="t"/>
          <a:lstStyle/>
          <a:p>
            <a:pPr marL="0" indent="0" algn="l">
              <a:lnSpc>
                <a:spcPts val="2150"/>
              </a:lnSpc>
              <a:buNone/>
            </a:pPr>
            <a:r>
              <a:rPr lang="en-US" sz="1300" dirty="0">
                <a:solidFill>
                  <a:srgbClr val="E0D6DE"/>
                </a:solidFill>
                <a:latin typeface="Fira Sans" pitchFamily="34" charset="0"/>
                <a:ea typeface="Fira Sans" pitchFamily="34" charset="-122"/>
                <a:cs typeface="Fira Sans" pitchFamily="34" charset="-120"/>
              </a:rPr>
              <a:t>Leverages AI-powered insights to facilitate new discoveries and develop predictive models for geophysical phenomena, hydrological cycles, and ecological dynamics.</a:t>
            </a:r>
            <a:endParaRPr lang="en-US" sz="1300" dirty="0"/>
          </a:p>
        </p:txBody>
      </p:sp>
      <p:pic>
        <p:nvPicPr>
          <p:cNvPr id="18" name="Image 3" descr="preencoded.png"/>
          <p:cNvPicPr>
            <a:picLocks noChangeAspect="1"/>
          </p:cNvPicPr>
          <p:nvPr/>
        </p:nvPicPr>
        <p:blipFill>
          <a:blip r:embed="rId6"/>
          <a:stretch>
            <a:fillRect/>
          </a:stretch>
        </p:blipFill>
        <p:spPr>
          <a:xfrm>
            <a:off x="4183142" y="4028003"/>
            <a:ext cx="6263997" cy="2476976"/>
          </a:xfrm>
          <a:prstGeom prst="rect">
            <a:avLst/>
          </a:prstGeom>
        </p:spPr>
      </p:pic>
      <p:sp>
        <p:nvSpPr>
          <p:cNvPr id="19" name="Shape 13"/>
          <p:cNvSpPr/>
          <p:nvPr/>
        </p:nvSpPr>
        <p:spPr>
          <a:xfrm>
            <a:off x="4773930" y="6504980"/>
            <a:ext cx="170736" cy="170736"/>
          </a:xfrm>
          <a:prstGeom prst="roundRect">
            <a:avLst>
              <a:gd name="adj" fmla="val 10711"/>
            </a:avLst>
          </a:prstGeom>
          <a:solidFill>
            <a:srgbClr val="B80087"/>
          </a:solidFill>
          <a:ln/>
        </p:spPr>
      </p:sp>
      <p:sp>
        <p:nvSpPr>
          <p:cNvPr id="20" name="Text 14"/>
          <p:cNvSpPr/>
          <p:nvPr/>
        </p:nvSpPr>
        <p:spPr>
          <a:xfrm>
            <a:off x="5005626" y="6504980"/>
            <a:ext cx="2233255" cy="170855"/>
          </a:xfrm>
          <a:prstGeom prst="rect">
            <a:avLst/>
          </a:prstGeom>
          <a:noFill/>
          <a:ln/>
        </p:spPr>
        <p:txBody>
          <a:bodyPr wrap="none" lIns="0" tIns="0" rIns="0" bIns="0" rtlCol="0" anchor="t"/>
          <a:lstStyle/>
          <a:p>
            <a:pPr marL="0" indent="0" algn="l">
              <a:lnSpc>
                <a:spcPts val="1300"/>
              </a:lnSpc>
              <a:buNone/>
            </a:pPr>
            <a:r>
              <a:rPr lang="en-US" sz="1300" dirty="0">
                <a:solidFill>
                  <a:srgbClr val="E0D6DE"/>
                </a:solidFill>
                <a:latin typeface="Fira Sans" pitchFamily="34" charset="0"/>
                <a:ea typeface="Fira Sans" pitchFamily="34" charset="-122"/>
                <a:cs typeface="Fira Sans" pitchFamily="34" charset="-120"/>
              </a:rPr>
              <a:t>Flood Response Efficiency (...</a:t>
            </a:r>
            <a:endParaRPr lang="en-US" sz="1300" dirty="0"/>
          </a:p>
        </p:txBody>
      </p:sp>
      <p:sp>
        <p:nvSpPr>
          <p:cNvPr id="21" name="Shape 15"/>
          <p:cNvSpPr/>
          <p:nvPr/>
        </p:nvSpPr>
        <p:spPr>
          <a:xfrm>
            <a:off x="7391281" y="6504980"/>
            <a:ext cx="170736" cy="170736"/>
          </a:xfrm>
          <a:prstGeom prst="roundRect">
            <a:avLst>
              <a:gd name="adj" fmla="val 10711"/>
            </a:avLst>
          </a:prstGeom>
          <a:solidFill>
            <a:srgbClr val="FF4FD1"/>
          </a:solidFill>
          <a:ln/>
        </p:spPr>
      </p:sp>
      <p:sp>
        <p:nvSpPr>
          <p:cNvPr id="22" name="Text 16"/>
          <p:cNvSpPr/>
          <p:nvPr/>
        </p:nvSpPr>
        <p:spPr>
          <a:xfrm>
            <a:off x="7622977" y="6504980"/>
            <a:ext cx="2272546" cy="170855"/>
          </a:xfrm>
          <a:prstGeom prst="rect">
            <a:avLst/>
          </a:prstGeom>
          <a:noFill/>
          <a:ln/>
        </p:spPr>
        <p:txBody>
          <a:bodyPr wrap="none" lIns="0" tIns="0" rIns="0" bIns="0" rtlCol="0" anchor="t"/>
          <a:lstStyle/>
          <a:p>
            <a:pPr marL="0" indent="0" algn="l">
              <a:lnSpc>
                <a:spcPts val="1300"/>
              </a:lnSpc>
              <a:buNone/>
            </a:pPr>
            <a:r>
              <a:rPr lang="en-US" sz="1300" dirty="0">
                <a:solidFill>
                  <a:srgbClr val="E0D6DE"/>
                </a:solidFill>
                <a:latin typeface="Fira Sans" pitchFamily="34" charset="0"/>
                <a:ea typeface="Fira Sans" pitchFamily="34" charset="-122"/>
                <a:cs typeface="Fira Sans" pitchFamily="34" charset="-120"/>
              </a:rPr>
              <a:t>Landslide Early Warning (da...</a:t>
            </a:r>
            <a:endParaRPr lang="en-US" sz="1300" dirty="0"/>
          </a:p>
        </p:txBody>
      </p:sp>
      <p:sp>
        <p:nvSpPr>
          <p:cNvPr id="23" name="Text 17"/>
          <p:cNvSpPr/>
          <p:nvPr/>
        </p:nvSpPr>
        <p:spPr>
          <a:xfrm>
            <a:off x="597813" y="7209711"/>
            <a:ext cx="13434774" cy="546735"/>
          </a:xfrm>
          <a:prstGeom prst="rect">
            <a:avLst/>
          </a:prstGeom>
          <a:noFill/>
          <a:ln/>
        </p:spPr>
        <p:txBody>
          <a:bodyPr wrap="square" lIns="0" tIns="0" rIns="0" bIns="0" rtlCol="0" anchor="t"/>
          <a:lstStyle/>
          <a:p>
            <a:pPr marL="0" indent="0" algn="l">
              <a:lnSpc>
                <a:spcPts val="2150"/>
              </a:lnSpc>
              <a:buNone/>
            </a:pPr>
            <a:r>
              <a:rPr lang="en-US" sz="1300" dirty="0">
                <a:solidFill>
                  <a:srgbClr val="E0D6DE"/>
                </a:solidFill>
                <a:latin typeface="Fira Sans" pitchFamily="34" charset="0"/>
                <a:ea typeface="Fira Sans" pitchFamily="34" charset="-122"/>
                <a:cs typeface="Fira Sans" pitchFamily="34" charset="-120"/>
              </a:rPr>
              <a:t>The chart illustrates the impact of SAR Earth Explorer Advanced: Flood Response Efficiency reduces decision-making time by 12 hours and resource deployment by 8 hours. Landslide Early Warning provides 5 days lead time for decision-making and 3 days for resource deployment.</a:t>
            </a:r>
            <a:endParaRPr lang="en-US" sz="1300" dirty="0"/>
          </a:p>
        </p:txBody>
      </p:sp>
      <p:sp>
        <p:nvSpPr>
          <p:cNvPr id="24" name="Rectangle 23">
            <a:extLst>
              <a:ext uri="{FF2B5EF4-FFF2-40B4-BE49-F238E27FC236}">
                <a16:creationId xmlns:a16="http://schemas.microsoft.com/office/drawing/2014/main" id="{DFF1D4FA-978B-5F83-F9B4-1B5A71373F90}"/>
              </a:ext>
            </a:extLst>
          </p:cNvPr>
          <p:cNvSpPr/>
          <p:nvPr/>
        </p:nvSpPr>
        <p:spPr>
          <a:xfrm>
            <a:off x="12749645" y="7523018"/>
            <a:ext cx="1880755" cy="70658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072"/>
          </a:xfrm>
          <a:prstGeom prst="rect">
            <a:avLst/>
          </a:prstGeom>
        </p:spPr>
      </p:pic>
      <p:sp>
        <p:nvSpPr>
          <p:cNvPr id="3" name="Text 0"/>
          <p:cNvSpPr/>
          <p:nvPr/>
        </p:nvSpPr>
        <p:spPr>
          <a:xfrm>
            <a:off x="694373" y="3026688"/>
            <a:ext cx="8033504" cy="619958"/>
          </a:xfrm>
          <a:prstGeom prst="rect">
            <a:avLst/>
          </a:prstGeom>
          <a:noFill/>
          <a:ln/>
        </p:spPr>
        <p:txBody>
          <a:bodyPr wrap="none" lIns="0" tIns="0" rIns="0" bIns="0" rtlCol="0" anchor="t"/>
          <a:lstStyle/>
          <a:p>
            <a:pPr marL="0" indent="0" algn="l">
              <a:lnSpc>
                <a:spcPts val="4850"/>
              </a:lnSpc>
              <a:buNone/>
            </a:pPr>
            <a:r>
              <a:rPr lang="en-US" sz="3900" dirty="0">
                <a:solidFill>
                  <a:srgbClr val="FBF3FA"/>
                </a:solidFill>
                <a:latin typeface="Fira Mono Medium" pitchFamily="34" charset="0"/>
                <a:ea typeface="Fira Mono Medium" pitchFamily="34" charset="-122"/>
                <a:cs typeface="Fira Mono Medium" pitchFamily="34" charset="-120"/>
              </a:rPr>
              <a:t>Innovation &amp; NASA Alignment</a:t>
            </a:r>
            <a:endParaRPr lang="en-US" sz="3900" dirty="0"/>
          </a:p>
        </p:txBody>
      </p:sp>
      <p:sp>
        <p:nvSpPr>
          <p:cNvPr id="4" name="Text 1"/>
          <p:cNvSpPr/>
          <p:nvPr/>
        </p:nvSpPr>
        <p:spPr>
          <a:xfrm>
            <a:off x="694373" y="3944183"/>
            <a:ext cx="13241655" cy="634603"/>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Fira Sans" pitchFamily="34" charset="0"/>
                <a:ea typeface="Fira Sans" pitchFamily="34" charset="-122"/>
                <a:cs typeface="Fira Sans" pitchFamily="34" charset="-120"/>
              </a:rPr>
              <a:t>SAR Earth Explorer Advanced innovates with browser-based SAR processing, 3D visualization, and gamified learning. It aligns with NASA Space Apps goals by empowering global communities with accessible Earth observation.</a:t>
            </a:r>
            <a:endParaRPr lang="en-US" sz="1550" dirty="0"/>
          </a:p>
        </p:txBody>
      </p:sp>
      <p:pic>
        <p:nvPicPr>
          <p:cNvPr id="5" name="Image 1" descr="preencoded.png"/>
          <p:cNvPicPr>
            <a:picLocks noChangeAspect="1"/>
          </p:cNvPicPr>
          <p:nvPr/>
        </p:nvPicPr>
        <p:blipFill>
          <a:blip r:embed="rId4"/>
          <a:stretch>
            <a:fillRect/>
          </a:stretch>
        </p:blipFill>
        <p:spPr>
          <a:xfrm>
            <a:off x="694373" y="4801910"/>
            <a:ext cx="4413885" cy="793552"/>
          </a:xfrm>
          <a:prstGeom prst="rect">
            <a:avLst/>
          </a:prstGeom>
        </p:spPr>
      </p:pic>
      <p:sp>
        <p:nvSpPr>
          <p:cNvPr id="6" name="Text 2"/>
          <p:cNvSpPr/>
          <p:nvPr/>
        </p:nvSpPr>
        <p:spPr>
          <a:xfrm>
            <a:off x="892731" y="5793819"/>
            <a:ext cx="4017169" cy="619839"/>
          </a:xfrm>
          <a:prstGeom prst="rect">
            <a:avLst/>
          </a:prstGeom>
          <a:noFill/>
          <a:ln/>
        </p:spPr>
        <p:txBody>
          <a:bodyPr wrap="squar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Creative &amp; Innovative Aspects</a:t>
            </a:r>
            <a:endParaRPr lang="en-US" sz="1950" dirty="0"/>
          </a:p>
        </p:txBody>
      </p:sp>
      <p:sp>
        <p:nvSpPr>
          <p:cNvPr id="7" name="Text 3"/>
          <p:cNvSpPr/>
          <p:nvPr/>
        </p:nvSpPr>
        <p:spPr>
          <a:xfrm>
            <a:off x="892731" y="6532602"/>
            <a:ext cx="4017169" cy="951905"/>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Fira Sans" pitchFamily="34" charset="0"/>
                <a:ea typeface="Fira Sans" pitchFamily="34" charset="-122"/>
                <a:cs typeface="Fira Sans" pitchFamily="34" charset="-120"/>
              </a:rPr>
              <a:t>Key features: </a:t>
            </a:r>
            <a:r>
              <a:rPr lang="en-US" sz="1550" b="1" dirty="0">
                <a:solidFill>
                  <a:srgbClr val="E0D6DE"/>
                </a:solidFill>
                <a:latin typeface="Fira Sans" pitchFamily="34" charset="0"/>
                <a:ea typeface="Fira Sans" pitchFamily="34" charset="-122"/>
                <a:cs typeface="Fira Sans" pitchFamily="34" charset="-120"/>
              </a:rPr>
              <a:t>browser-based SAR processing</a:t>
            </a:r>
            <a:r>
              <a:rPr lang="en-US" sz="1550" dirty="0">
                <a:solidFill>
                  <a:srgbClr val="E0D6DE"/>
                </a:solidFill>
                <a:latin typeface="Fira Sans" pitchFamily="34" charset="0"/>
                <a:ea typeface="Fira Sans" pitchFamily="34" charset="-122"/>
                <a:cs typeface="Fira Sans" pitchFamily="34" charset="-120"/>
              </a:rPr>
              <a:t>, </a:t>
            </a:r>
            <a:r>
              <a:rPr lang="en-US" sz="1550" b="1" dirty="0">
                <a:solidFill>
                  <a:srgbClr val="E0D6DE"/>
                </a:solidFill>
                <a:latin typeface="Fira Sans" pitchFamily="34" charset="0"/>
                <a:ea typeface="Fira Sans" pitchFamily="34" charset="-122"/>
                <a:cs typeface="Fira Sans" pitchFamily="34" charset="-120"/>
              </a:rPr>
              <a:t>interactive 3D visualization</a:t>
            </a:r>
            <a:r>
              <a:rPr lang="en-US" sz="1550" dirty="0">
                <a:solidFill>
                  <a:srgbClr val="E0D6DE"/>
                </a:solidFill>
                <a:latin typeface="Fira Sans" pitchFamily="34" charset="0"/>
                <a:ea typeface="Fira Sans" pitchFamily="34" charset="-122"/>
                <a:cs typeface="Fira Sans" pitchFamily="34" charset="-120"/>
              </a:rPr>
              <a:t>, and </a:t>
            </a:r>
            <a:r>
              <a:rPr lang="en-US" sz="1550" b="1" dirty="0">
                <a:solidFill>
                  <a:srgbClr val="E0D6DE"/>
                </a:solidFill>
                <a:latin typeface="Fira Sans" pitchFamily="34" charset="0"/>
                <a:ea typeface="Fira Sans" pitchFamily="34" charset="-122"/>
                <a:cs typeface="Fira Sans" pitchFamily="34" charset="-120"/>
              </a:rPr>
              <a:t>gamification</a:t>
            </a:r>
            <a:r>
              <a:rPr lang="en-US" sz="1550" dirty="0">
                <a:solidFill>
                  <a:srgbClr val="E0D6DE"/>
                </a:solidFill>
                <a:latin typeface="Fira Sans" pitchFamily="34" charset="0"/>
                <a:ea typeface="Fira Sans" pitchFamily="34" charset="-122"/>
                <a:cs typeface="Fira Sans" pitchFamily="34" charset="-120"/>
              </a:rPr>
              <a:t>.</a:t>
            </a:r>
            <a:endParaRPr lang="en-US" sz="1550" dirty="0"/>
          </a:p>
        </p:txBody>
      </p:sp>
      <p:pic>
        <p:nvPicPr>
          <p:cNvPr id="8" name="Image 2" descr="preencoded.png"/>
          <p:cNvPicPr>
            <a:picLocks noChangeAspect="1"/>
          </p:cNvPicPr>
          <p:nvPr/>
        </p:nvPicPr>
        <p:blipFill>
          <a:blip r:embed="rId5"/>
          <a:stretch>
            <a:fillRect/>
          </a:stretch>
        </p:blipFill>
        <p:spPr>
          <a:xfrm>
            <a:off x="5108258" y="4801910"/>
            <a:ext cx="4413885" cy="793552"/>
          </a:xfrm>
          <a:prstGeom prst="rect">
            <a:avLst/>
          </a:prstGeom>
        </p:spPr>
      </p:pic>
      <p:sp>
        <p:nvSpPr>
          <p:cNvPr id="9" name="Text 4"/>
          <p:cNvSpPr/>
          <p:nvPr/>
        </p:nvSpPr>
        <p:spPr>
          <a:xfrm>
            <a:off x="5306616" y="5793819"/>
            <a:ext cx="3569613" cy="309920"/>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Important Considerations</a:t>
            </a:r>
            <a:endParaRPr lang="en-US" sz="1950" dirty="0"/>
          </a:p>
        </p:txBody>
      </p:sp>
      <p:sp>
        <p:nvSpPr>
          <p:cNvPr id="10" name="Text 5"/>
          <p:cNvSpPr/>
          <p:nvPr/>
        </p:nvSpPr>
        <p:spPr>
          <a:xfrm>
            <a:off x="5306616" y="6222683"/>
            <a:ext cx="4017169" cy="634603"/>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Fira Sans" pitchFamily="34" charset="0"/>
                <a:ea typeface="Fira Sans" pitchFamily="34" charset="-122"/>
                <a:cs typeface="Fira Sans" pitchFamily="34" charset="-120"/>
              </a:rPr>
              <a:t>Optimized for </a:t>
            </a:r>
            <a:r>
              <a:rPr lang="en-US" sz="1550" b="1" dirty="0">
                <a:solidFill>
                  <a:srgbClr val="E0D6DE"/>
                </a:solidFill>
                <a:latin typeface="Fira Sans" pitchFamily="34" charset="0"/>
                <a:ea typeface="Fira Sans" pitchFamily="34" charset="-122"/>
                <a:cs typeface="Fira Sans" pitchFamily="34" charset="-120"/>
              </a:rPr>
              <a:t>performance</a:t>
            </a:r>
            <a:r>
              <a:rPr lang="en-US" sz="1550" dirty="0">
                <a:solidFill>
                  <a:srgbClr val="E0D6DE"/>
                </a:solidFill>
                <a:latin typeface="Fira Sans" pitchFamily="34" charset="0"/>
                <a:ea typeface="Fira Sans" pitchFamily="34" charset="-122"/>
                <a:cs typeface="Fira Sans" pitchFamily="34" charset="-120"/>
              </a:rPr>
              <a:t>, </a:t>
            </a:r>
            <a:r>
              <a:rPr lang="en-US" sz="1550" b="1" dirty="0">
                <a:solidFill>
                  <a:srgbClr val="E0D6DE"/>
                </a:solidFill>
                <a:latin typeface="Fira Sans" pitchFamily="34" charset="0"/>
                <a:ea typeface="Fira Sans" pitchFamily="34" charset="-122"/>
                <a:cs typeface="Fira Sans" pitchFamily="34" charset="-120"/>
              </a:rPr>
              <a:t>accessibility</a:t>
            </a:r>
            <a:r>
              <a:rPr lang="en-US" sz="1550" dirty="0">
                <a:solidFill>
                  <a:srgbClr val="E0D6DE"/>
                </a:solidFill>
                <a:latin typeface="Fira Sans" pitchFamily="34" charset="0"/>
                <a:ea typeface="Fira Sans" pitchFamily="34" charset="-122"/>
                <a:cs typeface="Fira Sans" pitchFamily="34" charset="-120"/>
              </a:rPr>
              <a:t>, and </a:t>
            </a:r>
            <a:r>
              <a:rPr lang="en-US" sz="1550" b="1" dirty="0">
                <a:solidFill>
                  <a:srgbClr val="E0D6DE"/>
                </a:solidFill>
                <a:latin typeface="Fira Sans" pitchFamily="34" charset="0"/>
                <a:ea typeface="Fira Sans" pitchFamily="34" charset="-122"/>
                <a:cs typeface="Fira Sans" pitchFamily="34" charset="-120"/>
              </a:rPr>
              <a:t>data accuracy</a:t>
            </a:r>
            <a:r>
              <a:rPr lang="en-US" sz="1550" dirty="0">
                <a:solidFill>
                  <a:srgbClr val="E0D6DE"/>
                </a:solidFill>
                <a:latin typeface="Fira Sans" pitchFamily="34" charset="0"/>
                <a:ea typeface="Fira Sans" pitchFamily="34" charset="-122"/>
                <a:cs typeface="Fira Sans" pitchFamily="34" charset="-120"/>
              </a:rPr>
              <a:t>.</a:t>
            </a:r>
            <a:endParaRPr lang="en-US" sz="1550" dirty="0"/>
          </a:p>
        </p:txBody>
      </p:sp>
      <p:pic>
        <p:nvPicPr>
          <p:cNvPr id="11" name="Image 3" descr="preencoded.png"/>
          <p:cNvPicPr>
            <a:picLocks noChangeAspect="1"/>
          </p:cNvPicPr>
          <p:nvPr/>
        </p:nvPicPr>
        <p:blipFill>
          <a:blip r:embed="rId6"/>
          <a:stretch>
            <a:fillRect/>
          </a:stretch>
        </p:blipFill>
        <p:spPr>
          <a:xfrm>
            <a:off x="9522143" y="4801910"/>
            <a:ext cx="4413885" cy="793552"/>
          </a:xfrm>
          <a:prstGeom prst="rect">
            <a:avLst/>
          </a:prstGeom>
        </p:spPr>
      </p:pic>
      <p:sp>
        <p:nvSpPr>
          <p:cNvPr id="12" name="Text 6"/>
          <p:cNvSpPr/>
          <p:nvPr/>
        </p:nvSpPr>
        <p:spPr>
          <a:xfrm>
            <a:off x="9720501" y="5793819"/>
            <a:ext cx="3718441" cy="309920"/>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NASA Space Apps Alignment</a:t>
            </a:r>
            <a:endParaRPr lang="en-US" sz="1950" dirty="0"/>
          </a:p>
        </p:txBody>
      </p:sp>
      <p:sp>
        <p:nvSpPr>
          <p:cNvPr id="13" name="Text 7"/>
          <p:cNvSpPr/>
          <p:nvPr/>
        </p:nvSpPr>
        <p:spPr>
          <a:xfrm>
            <a:off x="9720501" y="6222683"/>
            <a:ext cx="4017169" cy="951905"/>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Fira Sans" pitchFamily="34" charset="0"/>
                <a:ea typeface="Fira Sans" pitchFamily="34" charset="-122"/>
                <a:cs typeface="Fira Sans" pitchFamily="34" charset="-120"/>
              </a:rPr>
              <a:t>Addresses challenge goals via </a:t>
            </a:r>
            <a:r>
              <a:rPr lang="en-US" sz="1550" b="1" dirty="0">
                <a:solidFill>
                  <a:srgbClr val="E0D6DE"/>
                </a:solidFill>
                <a:latin typeface="Fira Sans" pitchFamily="34" charset="0"/>
                <a:ea typeface="Fira Sans" pitchFamily="34" charset="-122"/>
                <a:cs typeface="Fira Sans" pitchFamily="34" charset="-120"/>
              </a:rPr>
              <a:t>open-source tools</a:t>
            </a:r>
            <a:r>
              <a:rPr lang="en-US" sz="1550" dirty="0">
                <a:solidFill>
                  <a:srgbClr val="E0D6DE"/>
                </a:solidFill>
                <a:latin typeface="Fira Sans" pitchFamily="34" charset="0"/>
                <a:ea typeface="Fira Sans" pitchFamily="34" charset="-122"/>
                <a:cs typeface="Fira Sans" pitchFamily="34" charset="-120"/>
              </a:rPr>
              <a:t>, </a:t>
            </a:r>
            <a:r>
              <a:rPr lang="en-US" sz="1550" b="1" dirty="0">
                <a:solidFill>
                  <a:srgbClr val="E0D6DE"/>
                </a:solidFill>
                <a:latin typeface="Fira Sans" pitchFamily="34" charset="0"/>
                <a:ea typeface="Fira Sans" pitchFamily="34" charset="-122"/>
                <a:cs typeface="Fira Sans" pitchFamily="34" charset="-120"/>
              </a:rPr>
              <a:t>community engagement</a:t>
            </a:r>
            <a:r>
              <a:rPr lang="en-US" sz="1550" dirty="0">
                <a:solidFill>
                  <a:srgbClr val="E0D6DE"/>
                </a:solidFill>
                <a:latin typeface="Fira Sans" pitchFamily="34" charset="0"/>
                <a:ea typeface="Fira Sans" pitchFamily="34" charset="-122"/>
                <a:cs typeface="Fira Sans" pitchFamily="34" charset="-120"/>
              </a:rPr>
              <a:t>, and </a:t>
            </a:r>
            <a:r>
              <a:rPr lang="en-US" sz="1550" b="1" dirty="0">
                <a:solidFill>
                  <a:srgbClr val="E0D6DE"/>
                </a:solidFill>
                <a:latin typeface="Fira Sans" pitchFamily="34" charset="0"/>
                <a:ea typeface="Fira Sans" pitchFamily="34" charset="-122"/>
                <a:cs typeface="Fira Sans" pitchFamily="34" charset="-120"/>
              </a:rPr>
              <a:t>universally accessible SAR data</a:t>
            </a:r>
            <a:r>
              <a:rPr lang="en-US" sz="1550" dirty="0">
                <a:solidFill>
                  <a:srgbClr val="E0D6DE"/>
                </a:solidFill>
                <a:latin typeface="Fira Sans" pitchFamily="34" charset="0"/>
                <a:ea typeface="Fira Sans" pitchFamily="34" charset="-122"/>
                <a:cs typeface="Fira Sans" pitchFamily="34" charset="-120"/>
              </a:rPr>
              <a:t>.</a:t>
            </a:r>
            <a:endParaRPr lang="en-US" sz="1550" dirty="0"/>
          </a:p>
        </p:txBody>
      </p:sp>
      <p:sp>
        <p:nvSpPr>
          <p:cNvPr id="14" name="Rectangle 13">
            <a:extLst>
              <a:ext uri="{FF2B5EF4-FFF2-40B4-BE49-F238E27FC236}">
                <a16:creationId xmlns:a16="http://schemas.microsoft.com/office/drawing/2014/main" id="{8404DE01-4E84-5E4F-6E96-0B26AA4C4944}"/>
              </a:ext>
            </a:extLst>
          </p:cNvPr>
          <p:cNvSpPr/>
          <p:nvPr/>
        </p:nvSpPr>
        <p:spPr>
          <a:xfrm>
            <a:off x="12749645" y="7523018"/>
            <a:ext cx="1880755" cy="706582"/>
          </a:xfrm>
          <a:prstGeom prst="rect">
            <a:avLst/>
          </a:prstGeom>
          <a:solidFill>
            <a:srgbClr val="0F0F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547</Words>
  <Application>Microsoft Office PowerPoint</Application>
  <PresentationFormat>Custom</PresentationFormat>
  <Paragraphs>57</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Fira Sans</vt:lpstr>
      <vt:lpstr>Arial</vt:lpstr>
      <vt:lpstr>Fira Mono Medium</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Marian Deepak</dc:creator>
  <cp:lastModifiedBy>K.MARIAN DEEPAK</cp:lastModifiedBy>
  <cp:revision>2</cp:revision>
  <dcterms:created xsi:type="dcterms:W3CDTF">2025-10-05T17:40:28Z</dcterms:created>
  <dcterms:modified xsi:type="dcterms:W3CDTF">2025-10-05T17:49:07Z</dcterms:modified>
</cp:coreProperties>
</file>